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diagrams/data2.xml" ContentType="application/vnd.openxmlformats-officedocument.drawingml.diagramData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diagrams/quickStyle1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86" r:id="rId3"/>
    <p:sldId id="257" r:id="rId4"/>
    <p:sldId id="258" r:id="rId5"/>
    <p:sldId id="259" r:id="rId6"/>
    <p:sldId id="267" r:id="rId7"/>
    <p:sldId id="268" r:id="rId8"/>
    <p:sldId id="269" r:id="rId9"/>
    <p:sldId id="271" r:id="rId10"/>
    <p:sldId id="260" r:id="rId11"/>
    <p:sldId id="272" r:id="rId12"/>
    <p:sldId id="270" r:id="rId13"/>
    <p:sldId id="274" r:id="rId14"/>
    <p:sldId id="263" r:id="rId15"/>
    <p:sldId id="284" r:id="rId16"/>
    <p:sldId id="285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7" r:id="rId26"/>
    <p:sldId id="261" r:id="rId27"/>
    <p:sldId id="282" r:id="rId28"/>
    <p:sldId id="283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56" d="100"/>
          <a:sy n="56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6A77B-6A14-46D8-BD04-EB562270703A}" type="doc">
      <dgm:prSet loTypeId="urn:microsoft.com/office/officeart/2005/8/layout/radial4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4A8C5AD-2365-44BF-977F-3474990EEA0D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latin typeface="Calibri"/>
            </a:rPr>
            <a:t>Yahoo!</a:t>
          </a:r>
        </a:p>
        <a:p>
          <a:r>
            <a:rPr lang="en-US" dirty="0" smtClean="0">
              <a:latin typeface="Calibri"/>
            </a:rPr>
            <a:t>Cloud</a:t>
          </a:r>
          <a:endParaRPr lang="en-US" dirty="0">
            <a:latin typeface="Calibri"/>
          </a:endParaRPr>
        </a:p>
      </dgm:t>
    </dgm:pt>
    <dgm:pt modelId="{1CEDBC6D-22C9-4483-9A15-F0AA8B44C097}" type="parTrans" cxnId="{F45A82F5-879A-49B1-898D-35CA329DDC44}">
      <dgm:prSet/>
      <dgm:spPr/>
      <dgm:t>
        <a:bodyPr/>
        <a:lstStyle/>
        <a:p>
          <a:endParaRPr lang="en-US"/>
        </a:p>
      </dgm:t>
    </dgm:pt>
    <dgm:pt modelId="{51433964-18B9-4CF6-8D57-27D62E47F521}" type="sibTrans" cxnId="{F45A82F5-879A-49B1-898D-35CA329DDC44}">
      <dgm:prSet/>
      <dgm:spPr/>
      <dgm:t>
        <a:bodyPr/>
        <a:lstStyle/>
        <a:p>
          <a:endParaRPr lang="en-US"/>
        </a:p>
      </dgm:t>
    </dgm:pt>
    <dgm:pt modelId="{5C9D945F-ACDA-48FA-A413-7680111351C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latin typeface="Calibri"/>
            </a:rPr>
            <a:t>Hadoop</a:t>
          </a:r>
          <a:endParaRPr lang="en-US" dirty="0" smtClean="0">
            <a:latin typeface="Calibri"/>
          </a:endParaRPr>
        </a:p>
        <a:p>
          <a:r>
            <a:rPr lang="en-US" dirty="0" smtClean="0">
              <a:latin typeface="Calibri"/>
            </a:rPr>
            <a:t>Large Data Analysis</a:t>
          </a:r>
          <a:endParaRPr lang="en-US" dirty="0">
            <a:latin typeface="Calibri"/>
          </a:endParaRPr>
        </a:p>
      </dgm:t>
    </dgm:pt>
    <dgm:pt modelId="{F11E5052-7A97-434A-9454-077554FC7C68}" type="parTrans" cxnId="{6C4A7068-A02E-4D2E-BB35-E5EEF30FEEEF}">
      <dgm:prSet/>
      <dgm:spPr/>
      <dgm:t>
        <a:bodyPr/>
        <a:lstStyle/>
        <a:p>
          <a:endParaRPr lang="en-US"/>
        </a:p>
      </dgm:t>
    </dgm:pt>
    <dgm:pt modelId="{D4174712-35BA-47C6-9218-E81217F7C7E6}" type="sibTrans" cxnId="{6C4A7068-A02E-4D2E-BB35-E5EEF30FEEEF}">
      <dgm:prSet/>
      <dgm:spPr/>
      <dgm:t>
        <a:bodyPr/>
        <a:lstStyle/>
        <a:p>
          <a:endParaRPr lang="en-US"/>
        </a:p>
      </dgm:t>
    </dgm:pt>
    <dgm:pt modelId="{0E3CA33E-577B-4E3A-A733-ACCA17D9CABD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>
              <a:latin typeface="Calibri"/>
            </a:rPr>
            <a:t>PNUTS</a:t>
          </a:r>
        </a:p>
        <a:p>
          <a:r>
            <a:rPr lang="en-US" dirty="0" smtClean="0">
              <a:latin typeface="Calibri"/>
            </a:rPr>
            <a:t>Structured Record Storage</a:t>
          </a:r>
          <a:endParaRPr lang="en-US" dirty="0">
            <a:latin typeface="Calibri"/>
          </a:endParaRPr>
        </a:p>
      </dgm:t>
    </dgm:pt>
    <dgm:pt modelId="{40E48453-74DF-404F-B943-906BE5070AF6}" type="parTrans" cxnId="{19A795D9-168F-483F-ABA4-EFA30830449D}">
      <dgm:prSet/>
      <dgm:spPr/>
      <dgm:t>
        <a:bodyPr/>
        <a:lstStyle/>
        <a:p>
          <a:endParaRPr lang="en-US"/>
        </a:p>
      </dgm:t>
    </dgm:pt>
    <dgm:pt modelId="{89E816F6-4973-477C-91A0-8BF8EF5D6400}" type="sibTrans" cxnId="{19A795D9-168F-483F-ABA4-EFA30830449D}">
      <dgm:prSet/>
      <dgm:spPr/>
      <dgm:t>
        <a:bodyPr/>
        <a:lstStyle/>
        <a:p>
          <a:endParaRPr lang="en-US"/>
        </a:p>
      </dgm:t>
    </dgm:pt>
    <dgm:pt modelId="{AF0C5A29-97D5-4646-9A66-E5C09FC7FAB5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>
              <a:latin typeface="Calibri"/>
            </a:rPr>
            <a:t>MobStor</a:t>
          </a:r>
          <a:endParaRPr lang="en-US" dirty="0" smtClean="0">
            <a:latin typeface="Calibri"/>
          </a:endParaRPr>
        </a:p>
        <a:p>
          <a:r>
            <a:rPr lang="en-US" dirty="0" smtClean="0">
              <a:latin typeface="Calibri"/>
            </a:rPr>
            <a:t>Large Blob Storage</a:t>
          </a:r>
          <a:endParaRPr lang="en-US" dirty="0">
            <a:latin typeface="Calibri"/>
          </a:endParaRPr>
        </a:p>
      </dgm:t>
    </dgm:pt>
    <dgm:pt modelId="{9C880A52-ACF2-47B8-BF13-5C55913F1EB1}" type="parTrans" cxnId="{2F149CC8-2ABE-4B14-80AE-02EAEB91F1B9}">
      <dgm:prSet/>
      <dgm:spPr/>
      <dgm:t>
        <a:bodyPr/>
        <a:lstStyle/>
        <a:p>
          <a:endParaRPr lang="en-US"/>
        </a:p>
      </dgm:t>
    </dgm:pt>
    <dgm:pt modelId="{23089949-D803-435B-9457-247AC49C44AE}" type="sibTrans" cxnId="{2F149CC8-2ABE-4B14-80AE-02EAEB91F1B9}">
      <dgm:prSet/>
      <dgm:spPr/>
      <dgm:t>
        <a:bodyPr/>
        <a:lstStyle/>
        <a:p>
          <a:endParaRPr lang="en-US"/>
        </a:p>
      </dgm:t>
    </dgm:pt>
    <dgm:pt modelId="{3EF94205-732C-43F1-A63E-FA82EF11C975}" type="pres">
      <dgm:prSet presAssocID="{D746A77B-6A14-46D8-BD04-EB562270703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A52B4F-5613-4DFC-9C0D-E007E76CB492}" type="pres">
      <dgm:prSet presAssocID="{E4A8C5AD-2365-44BF-977F-3474990EEA0D}" presName="centerShape" presStyleLbl="node0" presStyleIdx="0" presStyleCnt="1" custScaleX="76841" custScaleY="70760" custLinFactNeighborY="-14320"/>
      <dgm:spPr/>
      <dgm:t>
        <a:bodyPr/>
        <a:lstStyle/>
        <a:p>
          <a:endParaRPr lang="en-US"/>
        </a:p>
      </dgm:t>
    </dgm:pt>
    <dgm:pt modelId="{244D922F-5B2F-47F8-AF01-217D04001A6D}" type="pres">
      <dgm:prSet presAssocID="{F11E5052-7A97-434A-9454-077554FC7C68}" presName="parTrans" presStyleLbl="bgSibTrans2D1" presStyleIdx="0" presStyleCnt="3" custLinFactNeighborX="7853"/>
      <dgm:spPr/>
      <dgm:t>
        <a:bodyPr/>
        <a:lstStyle/>
        <a:p>
          <a:endParaRPr lang="en-US"/>
        </a:p>
      </dgm:t>
    </dgm:pt>
    <dgm:pt modelId="{A035F2A6-CFC8-407B-A252-48A55C1A843A}" type="pres">
      <dgm:prSet presAssocID="{5C9D945F-ACDA-48FA-A413-7680111351CD}" presName="node" presStyleLbl="node1" presStyleIdx="0" presStyleCnt="3" custRadScaleRad="82286" custRadScaleInc="-54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39FD2-DDF0-41B7-A8C6-645EB71DB41E}" type="pres">
      <dgm:prSet presAssocID="{40E48453-74DF-404F-B943-906BE5070AF6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B1C498CE-8A69-4F84-B7EC-E1AC0A87A109}" type="pres">
      <dgm:prSet presAssocID="{0E3CA33E-577B-4E3A-A733-ACCA17D9CAB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370B7-AC54-4B2A-8C17-1E1B8D095D4D}" type="pres">
      <dgm:prSet presAssocID="{9C880A52-ACF2-47B8-BF13-5C55913F1EB1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43C438B5-B111-4FE3-A6A2-649C006A1FA5}" type="pres">
      <dgm:prSet presAssocID="{AF0C5A29-97D5-4646-9A66-E5C09FC7FAB5}" presName="node" presStyleLbl="node1" presStyleIdx="2" presStyleCnt="3" custRadScaleRad="81922" custRadScaleInc="57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149CC8-2ABE-4B14-80AE-02EAEB91F1B9}" srcId="{E4A8C5AD-2365-44BF-977F-3474990EEA0D}" destId="{AF0C5A29-97D5-4646-9A66-E5C09FC7FAB5}" srcOrd="2" destOrd="0" parTransId="{9C880A52-ACF2-47B8-BF13-5C55913F1EB1}" sibTransId="{23089949-D803-435B-9457-247AC49C44AE}"/>
    <dgm:cxn modelId="{10862573-79F4-F949-AF60-3EEBD9D0D7A5}" type="presOf" srcId="{F11E5052-7A97-434A-9454-077554FC7C68}" destId="{244D922F-5B2F-47F8-AF01-217D04001A6D}" srcOrd="0" destOrd="0" presId="urn:microsoft.com/office/officeart/2005/8/layout/radial4"/>
    <dgm:cxn modelId="{A9156353-0D79-0844-A99E-85C83FAD21B2}" type="presOf" srcId="{0E3CA33E-577B-4E3A-A733-ACCA17D9CABD}" destId="{B1C498CE-8A69-4F84-B7EC-E1AC0A87A109}" srcOrd="0" destOrd="0" presId="urn:microsoft.com/office/officeart/2005/8/layout/radial4"/>
    <dgm:cxn modelId="{C62CBF54-1C4A-A642-B8B5-4F5D4AA89589}" type="presOf" srcId="{9C880A52-ACF2-47B8-BF13-5C55913F1EB1}" destId="{D44370B7-AC54-4B2A-8C17-1E1B8D095D4D}" srcOrd="0" destOrd="0" presId="urn:microsoft.com/office/officeart/2005/8/layout/radial4"/>
    <dgm:cxn modelId="{95F660AD-E65F-8B4C-84FD-3404DE6C14C6}" type="presOf" srcId="{D746A77B-6A14-46D8-BD04-EB562270703A}" destId="{3EF94205-732C-43F1-A63E-FA82EF11C975}" srcOrd="0" destOrd="0" presId="urn:microsoft.com/office/officeart/2005/8/layout/radial4"/>
    <dgm:cxn modelId="{F45A82F5-879A-49B1-898D-35CA329DDC44}" srcId="{D746A77B-6A14-46D8-BD04-EB562270703A}" destId="{E4A8C5AD-2365-44BF-977F-3474990EEA0D}" srcOrd="0" destOrd="0" parTransId="{1CEDBC6D-22C9-4483-9A15-F0AA8B44C097}" sibTransId="{51433964-18B9-4CF6-8D57-27D62E47F521}"/>
    <dgm:cxn modelId="{34D540B0-E6CA-AA4B-9D77-FFFFA0B211FC}" type="presOf" srcId="{40E48453-74DF-404F-B943-906BE5070AF6}" destId="{C0439FD2-DDF0-41B7-A8C6-645EB71DB41E}" srcOrd="0" destOrd="0" presId="urn:microsoft.com/office/officeart/2005/8/layout/radial4"/>
    <dgm:cxn modelId="{19A795D9-168F-483F-ABA4-EFA30830449D}" srcId="{E4A8C5AD-2365-44BF-977F-3474990EEA0D}" destId="{0E3CA33E-577B-4E3A-A733-ACCA17D9CABD}" srcOrd="1" destOrd="0" parTransId="{40E48453-74DF-404F-B943-906BE5070AF6}" sibTransId="{89E816F6-4973-477C-91A0-8BF8EF5D6400}"/>
    <dgm:cxn modelId="{FE4CFEC5-540D-B244-8353-BF0180CB6FC9}" type="presOf" srcId="{E4A8C5AD-2365-44BF-977F-3474990EEA0D}" destId="{3CA52B4F-5613-4DFC-9C0D-E007E76CB492}" srcOrd="0" destOrd="0" presId="urn:microsoft.com/office/officeart/2005/8/layout/radial4"/>
    <dgm:cxn modelId="{DDFD2D93-ED8D-274E-96DE-04A924C99352}" type="presOf" srcId="{AF0C5A29-97D5-4646-9A66-E5C09FC7FAB5}" destId="{43C438B5-B111-4FE3-A6A2-649C006A1FA5}" srcOrd="0" destOrd="0" presId="urn:microsoft.com/office/officeart/2005/8/layout/radial4"/>
    <dgm:cxn modelId="{6C4A7068-A02E-4D2E-BB35-E5EEF30FEEEF}" srcId="{E4A8C5AD-2365-44BF-977F-3474990EEA0D}" destId="{5C9D945F-ACDA-48FA-A413-7680111351CD}" srcOrd="0" destOrd="0" parTransId="{F11E5052-7A97-434A-9454-077554FC7C68}" sibTransId="{D4174712-35BA-47C6-9218-E81217F7C7E6}"/>
    <dgm:cxn modelId="{3ED00AAB-91AE-7348-A479-0184EF73195F}" type="presOf" srcId="{5C9D945F-ACDA-48FA-A413-7680111351CD}" destId="{A035F2A6-CFC8-407B-A252-48A55C1A843A}" srcOrd="0" destOrd="0" presId="urn:microsoft.com/office/officeart/2005/8/layout/radial4"/>
    <dgm:cxn modelId="{321C3F99-9826-4B45-A5E2-B04AF64880B0}" type="presParOf" srcId="{3EF94205-732C-43F1-A63E-FA82EF11C975}" destId="{3CA52B4F-5613-4DFC-9C0D-E007E76CB492}" srcOrd="0" destOrd="0" presId="urn:microsoft.com/office/officeart/2005/8/layout/radial4"/>
    <dgm:cxn modelId="{4EC27DA7-E981-EE40-A4A0-6FA24FBF39EC}" type="presParOf" srcId="{3EF94205-732C-43F1-A63E-FA82EF11C975}" destId="{244D922F-5B2F-47F8-AF01-217D04001A6D}" srcOrd="1" destOrd="0" presId="urn:microsoft.com/office/officeart/2005/8/layout/radial4"/>
    <dgm:cxn modelId="{CAF431ED-C6DD-D447-AF49-60DE89E93CBA}" type="presParOf" srcId="{3EF94205-732C-43F1-A63E-FA82EF11C975}" destId="{A035F2A6-CFC8-407B-A252-48A55C1A843A}" srcOrd="2" destOrd="0" presId="urn:microsoft.com/office/officeart/2005/8/layout/radial4"/>
    <dgm:cxn modelId="{0A76A8B3-74F6-C143-9C64-6F0E4FD97AD8}" type="presParOf" srcId="{3EF94205-732C-43F1-A63E-FA82EF11C975}" destId="{C0439FD2-DDF0-41B7-A8C6-645EB71DB41E}" srcOrd="3" destOrd="0" presId="urn:microsoft.com/office/officeart/2005/8/layout/radial4"/>
    <dgm:cxn modelId="{C9B0AE1F-7AA4-B846-8FB2-783F4819EB18}" type="presParOf" srcId="{3EF94205-732C-43F1-A63E-FA82EF11C975}" destId="{B1C498CE-8A69-4F84-B7EC-E1AC0A87A109}" srcOrd="4" destOrd="0" presId="urn:microsoft.com/office/officeart/2005/8/layout/radial4"/>
    <dgm:cxn modelId="{1ECD4948-B536-2E42-B1E9-0786C054A295}" type="presParOf" srcId="{3EF94205-732C-43F1-A63E-FA82EF11C975}" destId="{D44370B7-AC54-4B2A-8C17-1E1B8D095D4D}" srcOrd="5" destOrd="0" presId="urn:microsoft.com/office/officeart/2005/8/layout/radial4"/>
    <dgm:cxn modelId="{8F6934AC-CD9D-594A-9D9C-FC219758980C}" type="presParOf" srcId="{3EF94205-732C-43F1-A63E-FA82EF11C975}" destId="{43C438B5-B111-4FE3-A6A2-649C006A1FA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97C8CF-3568-0949-82C5-C332D6D14046}" type="doc">
      <dgm:prSet loTypeId="urn:microsoft.com/office/officeart/2005/8/layout/lProcess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8E31A84-0898-7148-A47D-615C3D7D8D81}">
      <dgm:prSet phldrT="[Text]" custT="1"/>
      <dgm:spPr/>
      <dgm:t>
        <a:bodyPr/>
        <a:lstStyle/>
        <a:p>
          <a:pPr algn="ctr"/>
          <a:r>
            <a:rPr lang="en-US" sz="3200" dirty="0" smtClean="0"/>
            <a:t>Simplicity</a:t>
          </a:r>
          <a:endParaRPr lang="en-US" sz="3200" dirty="0"/>
        </a:p>
      </dgm:t>
    </dgm:pt>
    <dgm:pt modelId="{B74912F2-144C-294F-B4AA-90BC021BA843}" type="parTrans" cxnId="{9F5C599C-AF9D-1C45-B400-2B6CB4EB4DCD}">
      <dgm:prSet/>
      <dgm:spPr/>
      <dgm:t>
        <a:bodyPr/>
        <a:lstStyle/>
        <a:p>
          <a:endParaRPr lang="en-US"/>
        </a:p>
      </dgm:t>
    </dgm:pt>
    <dgm:pt modelId="{C11919E1-5859-DD47-AE56-2F5AF6BD4BC9}" type="sibTrans" cxnId="{9F5C599C-AF9D-1C45-B400-2B6CB4EB4DCD}">
      <dgm:prSet/>
      <dgm:spPr/>
      <dgm:t>
        <a:bodyPr/>
        <a:lstStyle/>
        <a:p>
          <a:endParaRPr lang="en-US"/>
        </a:p>
      </dgm:t>
    </dgm:pt>
    <dgm:pt modelId="{F1A15DFD-DED5-AA49-BC5D-F9AAC8D829B7}">
      <dgm:prSet phldrT="[Text]"/>
      <dgm:spPr/>
      <dgm:t>
        <a:bodyPr/>
        <a:lstStyle/>
        <a:p>
          <a:pPr algn="ctr"/>
          <a:r>
            <a:rPr lang="en-US" dirty="0" smtClean="0"/>
            <a:t>Scalability via commodity servers</a:t>
          </a:r>
          <a:endParaRPr lang="en-US" dirty="0"/>
        </a:p>
      </dgm:t>
    </dgm:pt>
    <dgm:pt modelId="{59E606A5-4E9C-A544-AAD5-6D4ABC5086C4}" type="parTrans" cxnId="{4CE9DFE2-BBE2-AE4E-82D1-275D57977504}">
      <dgm:prSet/>
      <dgm:spPr/>
      <dgm:t>
        <a:bodyPr/>
        <a:lstStyle/>
        <a:p>
          <a:endParaRPr lang="en-US"/>
        </a:p>
      </dgm:t>
    </dgm:pt>
    <dgm:pt modelId="{75A74C0E-8670-584D-8398-FA4EB0737268}" type="sibTrans" cxnId="{4CE9DFE2-BBE2-AE4E-82D1-275D57977504}">
      <dgm:prSet/>
      <dgm:spPr/>
      <dgm:t>
        <a:bodyPr/>
        <a:lstStyle/>
        <a:p>
          <a:endParaRPr lang="en-US"/>
        </a:p>
      </dgm:t>
    </dgm:pt>
    <dgm:pt modelId="{63599FE7-520B-0342-92E5-0E9F5F0A29B5}">
      <dgm:prSet phldrT="[Text]" custT="1"/>
      <dgm:spPr/>
      <dgm:t>
        <a:bodyPr/>
        <a:lstStyle/>
        <a:p>
          <a:pPr algn="ctr"/>
          <a:r>
            <a:rPr lang="en-US" sz="3200" dirty="0" smtClean="0"/>
            <a:t>Global Access </a:t>
          </a:r>
          <a:endParaRPr lang="en-US" sz="3200" dirty="0"/>
        </a:p>
      </dgm:t>
    </dgm:pt>
    <dgm:pt modelId="{DBD0B0B4-58C4-704E-B89B-EB9FE16E49F7}" type="parTrans" cxnId="{7E2A92C3-F114-9C4D-8F84-6D53497EE068}">
      <dgm:prSet/>
      <dgm:spPr/>
      <dgm:t>
        <a:bodyPr/>
        <a:lstStyle/>
        <a:p>
          <a:endParaRPr lang="en-US"/>
        </a:p>
      </dgm:t>
    </dgm:pt>
    <dgm:pt modelId="{4E3CFC98-7C10-7244-9F62-AEE915A4CD20}" type="sibTrans" cxnId="{7E2A92C3-F114-9C4D-8F84-6D53497EE068}">
      <dgm:prSet/>
      <dgm:spPr/>
      <dgm:t>
        <a:bodyPr/>
        <a:lstStyle/>
        <a:p>
          <a:endParaRPr lang="en-US"/>
        </a:p>
      </dgm:t>
    </dgm:pt>
    <dgm:pt modelId="{482D62C9-B3FD-F54D-A38A-CD23E05DBF72}">
      <dgm:prSet phldrT="[Text]" custT="1"/>
      <dgm:spPr/>
      <dgm:t>
        <a:bodyPr/>
        <a:lstStyle/>
        <a:p>
          <a:pPr algn="ctr"/>
          <a:r>
            <a:rPr lang="en-US" sz="3200" dirty="0" smtClean="0"/>
            <a:t>Operability</a:t>
          </a:r>
          <a:endParaRPr lang="en-US" sz="3200" dirty="0"/>
        </a:p>
      </dgm:t>
    </dgm:pt>
    <dgm:pt modelId="{C9889B0B-1A92-2542-BCEB-2D3B4A279CFD}" type="parTrans" cxnId="{5C2623BE-91AC-E94F-A1AC-CC642FA4FFC7}">
      <dgm:prSet/>
      <dgm:spPr/>
      <dgm:t>
        <a:bodyPr/>
        <a:lstStyle/>
        <a:p>
          <a:endParaRPr lang="en-US"/>
        </a:p>
      </dgm:t>
    </dgm:pt>
    <dgm:pt modelId="{7D8F682C-D239-E643-9339-B4C3564440CD}" type="sibTrans" cxnId="{5C2623BE-91AC-E94F-A1AC-CC642FA4FFC7}">
      <dgm:prSet/>
      <dgm:spPr/>
      <dgm:t>
        <a:bodyPr/>
        <a:lstStyle/>
        <a:p>
          <a:endParaRPr lang="en-US"/>
        </a:p>
      </dgm:t>
    </dgm:pt>
    <dgm:pt modelId="{973815C0-4FBF-DE42-84C4-886D391855A3}">
      <dgm:prSet phldrT="[Text]"/>
      <dgm:spPr/>
      <dgm:t>
        <a:bodyPr/>
        <a:lstStyle/>
        <a:p>
          <a:r>
            <a:rPr lang="en-US" dirty="0" smtClean="0"/>
            <a:t>Automatic load balancing</a:t>
          </a:r>
          <a:endParaRPr lang="en-US" dirty="0"/>
        </a:p>
      </dgm:t>
    </dgm:pt>
    <dgm:pt modelId="{A3BEE6C6-0D44-BF4B-B242-AD6FC3C9ACA5}" type="parTrans" cxnId="{EB582FA3-8787-B541-A5AF-FBECC9CDB2CE}">
      <dgm:prSet/>
      <dgm:spPr/>
      <dgm:t>
        <a:bodyPr/>
        <a:lstStyle/>
        <a:p>
          <a:endParaRPr lang="en-US"/>
        </a:p>
      </dgm:t>
    </dgm:pt>
    <dgm:pt modelId="{B16815A5-0862-B54A-92C7-52DF5DA6F2E7}" type="sibTrans" cxnId="{EB582FA3-8787-B541-A5AF-FBECC9CDB2CE}">
      <dgm:prSet/>
      <dgm:spPr/>
      <dgm:t>
        <a:bodyPr/>
        <a:lstStyle/>
        <a:p>
          <a:endParaRPr lang="en-US"/>
        </a:p>
      </dgm:t>
    </dgm:pt>
    <dgm:pt modelId="{09586141-A2DD-7A44-BF61-5FFDFC9E1392}">
      <dgm:prSet phldrT="[Text]"/>
      <dgm:spPr/>
      <dgm:t>
        <a:bodyPr/>
        <a:lstStyle/>
        <a:p>
          <a:pPr algn="ctr"/>
          <a:r>
            <a:rPr lang="en-US" dirty="0" smtClean="0"/>
            <a:t>Elasticity: add capacity with growth</a:t>
          </a:r>
          <a:endParaRPr lang="en-US" dirty="0"/>
        </a:p>
      </dgm:t>
    </dgm:pt>
    <dgm:pt modelId="{0DA62495-647A-5949-8205-44966E15C672}" type="parTrans" cxnId="{5BB8BC33-5B43-D247-B11C-E82F7CD05B26}">
      <dgm:prSet/>
      <dgm:spPr/>
      <dgm:t>
        <a:bodyPr/>
        <a:lstStyle/>
        <a:p>
          <a:endParaRPr lang="en-US"/>
        </a:p>
      </dgm:t>
    </dgm:pt>
    <dgm:pt modelId="{9A0BE3EF-AC44-8144-90F8-D59ED8F44F82}" type="sibTrans" cxnId="{5BB8BC33-5B43-D247-B11C-E82F7CD05B26}">
      <dgm:prSet/>
      <dgm:spPr/>
      <dgm:t>
        <a:bodyPr/>
        <a:lstStyle/>
        <a:p>
          <a:endParaRPr lang="en-US"/>
        </a:p>
      </dgm:t>
    </dgm:pt>
    <dgm:pt modelId="{0A7861DE-A6DA-6C44-B9B5-15FC0720DFFC}">
      <dgm:prSet phldrT="[Text]"/>
      <dgm:spPr/>
      <dgm:t>
        <a:bodyPr/>
        <a:lstStyle/>
        <a:p>
          <a:pPr algn="ctr"/>
          <a:r>
            <a:rPr lang="en-US" dirty="0" smtClean="0"/>
            <a:t>APIs: key lookup or range scan</a:t>
          </a:r>
          <a:endParaRPr lang="en-US" dirty="0"/>
        </a:p>
      </dgm:t>
    </dgm:pt>
    <dgm:pt modelId="{2553F68E-2F99-834B-A841-9FEC8965EB17}" type="parTrans" cxnId="{50F2174C-0B7A-404D-83D3-60C2CBA212DB}">
      <dgm:prSet/>
      <dgm:spPr/>
      <dgm:t>
        <a:bodyPr/>
        <a:lstStyle/>
        <a:p>
          <a:endParaRPr lang="en-US"/>
        </a:p>
      </dgm:t>
    </dgm:pt>
    <dgm:pt modelId="{F5A48910-3BA5-374F-8650-C5FCFC6B90C8}" type="sibTrans" cxnId="{50F2174C-0B7A-404D-83D3-60C2CBA212DB}">
      <dgm:prSet/>
      <dgm:spPr/>
      <dgm:t>
        <a:bodyPr/>
        <a:lstStyle/>
        <a:p>
          <a:endParaRPr lang="en-US"/>
        </a:p>
      </dgm:t>
    </dgm:pt>
    <dgm:pt modelId="{FF37F4A6-023B-6046-BC0A-75D06833A193}">
      <dgm:prSet phldrT="[Text]"/>
      <dgm:spPr/>
      <dgm:t>
        <a:bodyPr/>
        <a:lstStyle/>
        <a:p>
          <a:pPr algn="ctr"/>
          <a:r>
            <a:rPr lang="en-US" dirty="0" smtClean="0"/>
            <a:t>Asynchronous Replication across data centers</a:t>
          </a:r>
          <a:endParaRPr lang="en-US" dirty="0"/>
        </a:p>
      </dgm:t>
    </dgm:pt>
    <dgm:pt modelId="{E24A038A-990B-9241-8257-E69B16041CE2}" type="parTrans" cxnId="{68B0469B-D456-BF46-BFAB-E5C3E6F5DADB}">
      <dgm:prSet/>
      <dgm:spPr/>
      <dgm:t>
        <a:bodyPr/>
        <a:lstStyle/>
        <a:p>
          <a:endParaRPr lang="en-US"/>
        </a:p>
      </dgm:t>
    </dgm:pt>
    <dgm:pt modelId="{D7380485-299A-1446-B6AB-BA4C71DFF88B}" type="sibTrans" cxnId="{68B0469B-D456-BF46-BFAB-E5C3E6F5DADB}">
      <dgm:prSet/>
      <dgm:spPr/>
      <dgm:t>
        <a:bodyPr/>
        <a:lstStyle/>
        <a:p>
          <a:endParaRPr lang="en-US"/>
        </a:p>
      </dgm:t>
    </dgm:pt>
    <dgm:pt modelId="{50DD5C53-AC3E-B645-843F-433EE366BEF4}">
      <dgm:prSet phldrT="[Text]"/>
      <dgm:spPr/>
      <dgm:t>
        <a:bodyPr/>
        <a:lstStyle/>
        <a:p>
          <a:pPr algn="ctr"/>
          <a:r>
            <a:rPr lang="en-US" dirty="0" smtClean="0"/>
            <a:t>Low Latency local access</a:t>
          </a:r>
          <a:endParaRPr lang="en-US" dirty="0"/>
        </a:p>
      </dgm:t>
    </dgm:pt>
    <dgm:pt modelId="{7ECEA3D3-6F25-1247-BF0B-B7431F440593}" type="parTrans" cxnId="{6C2B8CDB-C7C5-1F4B-8F46-8967E1050B01}">
      <dgm:prSet/>
      <dgm:spPr/>
      <dgm:t>
        <a:bodyPr/>
        <a:lstStyle/>
        <a:p>
          <a:endParaRPr lang="en-US"/>
        </a:p>
      </dgm:t>
    </dgm:pt>
    <dgm:pt modelId="{5DC199F6-AD17-844B-85C5-EBC47E2B8A75}" type="sibTrans" cxnId="{6C2B8CDB-C7C5-1F4B-8F46-8967E1050B01}">
      <dgm:prSet/>
      <dgm:spPr/>
      <dgm:t>
        <a:bodyPr/>
        <a:lstStyle/>
        <a:p>
          <a:endParaRPr lang="en-US"/>
        </a:p>
      </dgm:t>
    </dgm:pt>
    <dgm:pt modelId="{F22CC4A7-0D46-7C45-BE45-6AB211F64B90}">
      <dgm:prSet phldrT="[Text]"/>
      <dgm:spPr/>
      <dgm:t>
        <a:bodyPr/>
        <a:lstStyle/>
        <a:p>
          <a:pPr algn="ctr"/>
          <a:r>
            <a:rPr lang="en-US" dirty="0" smtClean="0"/>
            <a:t>Consistency: Timeline, Eventual</a:t>
          </a:r>
          <a:endParaRPr lang="en-US" dirty="0"/>
        </a:p>
      </dgm:t>
    </dgm:pt>
    <dgm:pt modelId="{968AD84F-456E-9045-BF46-63ED4C89A98A}" type="parTrans" cxnId="{93B0B628-177E-204F-BA6B-468060E36FE5}">
      <dgm:prSet/>
      <dgm:spPr/>
      <dgm:t>
        <a:bodyPr/>
        <a:lstStyle/>
        <a:p>
          <a:endParaRPr lang="en-US"/>
        </a:p>
      </dgm:t>
    </dgm:pt>
    <dgm:pt modelId="{9669C751-F565-5549-97B7-125F35C53FAA}" type="sibTrans" cxnId="{93B0B628-177E-204F-BA6B-468060E36FE5}">
      <dgm:prSet/>
      <dgm:spPr/>
      <dgm:t>
        <a:bodyPr/>
        <a:lstStyle/>
        <a:p>
          <a:endParaRPr lang="en-US"/>
        </a:p>
      </dgm:t>
    </dgm:pt>
    <dgm:pt modelId="{ECE71465-5157-A047-8E10-FA01178EECB5}">
      <dgm:prSet phldrT="[Text]"/>
      <dgm:spPr/>
      <dgm:t>
        <a:bodyPr/>
        <a:lstStyle/>
        <a:p>
          <a:r>
            <a:rPr lang="en-US" dirty="0" smtClean="0"/>
            <a:t>Resilience and automatic </a:t>
          </a:r>
          <a:r>
            <a:rPr lang="en-US" dirty="0" smtClean="0"/>
            <a:t>recovery</a:t>
          </a:r>
          <a:endParaRPr lang="en-US" dirty="0"/>
        </a:p>
      </dgm:t>
    </dgm:pt>
    <dgm:pt modelId="{A0D0EC0E-285A-D340-A262-E852DB1AA52E}" type="parTrans" cxnId="{8AC19525-66E7-944F-9F4D-690C41FCF931}">
      <dgm:prSet/>
      <dgm:spPr/>
      <dgm:t>
        <a:bodyPr/>
        <a:lstStyle/>
        <a:p>
          <a:endParaRPr lang="en-US"/>
        </a:p>
      </dgm:t>
    </dgm:pt>
    <dgm:pt modelId="{89A374B6-AEEA-9746-9D02-2DCA68DA7067}" type="sibTrans" cxnId="{8AC19525-66E7-944F-9F4D-690C41FCF931}">
      <dgm:prSet/>
      <dgm:spPr/>
      <dgm:t>
        <a:bodyPr/>
        <a:lstStyle/>
        <a:p>
          <a:endParaRPr lang="en-US"/>
        </a:p>
      </dgm:t>
    </dgm:pt>
    <dgm:pt modelId="{33E263A2-03B6-BB44-BC9C-C4D8BF5C647E}">
      <dgm:prSet phldrT="[Text]"/>
      <dgm:spPr/>
      <dgm:t>
        <a:bodyPr/>
        <a:lstStyle/>
        <a:p>
          <a:r>
            <a:rPr lang="en-US" dirty="0" smtClean="0"/>
            <a:t>Single multi-tenant hosted service</a:t>
          </a:r>
          <a:endParaRPr lang="en-US" dirty="0"/>
        </a:p>
      </dgm:t>
    </dgm:pt>
    <dgm:pt modelId="{CEB8943D-CAF6-7749-A2BB-1ED9B541E35C}" type="parTrans" cxnId="{AF5FA5B2-A36C-084C-B375-12348BD2A5AD}">
      <dgm:prSet/>
      <dgm:spPr/>
      <dgm:t>
        <a:bodyPr/>
        <a:lstStyle/>
        <a:p>
          <a:endParaRPr lang="en-US"/>
        </a:p>
      </dgm:t>
    </dgm:pt>
    <dgm:pt modelId="{5547695B-FC64-964B-990D-980A7823F527}" type="sibTrans" cxnId="{AF5FA5B2-A36C-084C-B375-12348BD2A5AD}">
      <dgm:prSet/>
      <dgm:spPr/>
      <dgm:t>
        <a:bodyPr/>
        <a:lstStyle/>
        <a:p>
          <a:endParaRPr lang="en-US"/>
        </a:p>
      </dgm:t>
    </dgm:pt>
    <dgm:pt modelId="{B3D6A85B-766B-144B-B2C4-9A5152D7AC21}" type="pres">
      <dgm:prSet presAssocID="{4A97C8CF-3568-0949-82C5-C332D6D1404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EE3BC7-237C-B340-9B0A-C36B94C49630}" type="pres">
      <dgm:prSet presAssocID="{38E31A84-0898-7148-A47D-615C3D7D8D81}" presName="compNode" presStyleCnt="0"/>
      <dgm:spPr/>
    </dgm:pt>
    <dgm:pt modelId="{8C7F86E0-657C-5F4F-831B-E33FC1020255}" type="pres">
      <dgm:prSet presAssocID="{38E31A84-0898-7148-A47D-615C3D7D8D81}" presName="aNode" presStyleLbl="bgShp" presStyleIdx="0" presStyleCnt="3"/>
      <dgm:spPr/>
      <dgm:t>
        <a:bodyPr/>
        <a:lstStyle/>
        <a:p>
          <a:endParaRPr lang="en-US"/>
        </a:p>
      </dgm:t>
    </dgm:pt>
    <dgm:pt modelId="{33CF6FB8-E360-9C45-B217-103AA8A224BC}" type="pres">
      <dgm:prSet presAssocID="{38E31A84-0898-7148-A47D-615C3D7D8D81}" presName="textNode" presStyleLbl="bgShp" presStyleIdx="0" presStyleCnt="3"/>
      <dgm:spPr/>
      <dgm:t>
        <a:bodyPr/>
        <a:lstStyle/>
        <a:p>
          <a:endParaRPr lang="en-US"/>
        </a:p>
      </dgm:t>
    </dgm:pt>
    <dgm:pt modelId="{8FC2B8E5-47E1-5143-A05F-09B5DA8D0041}" type="pres">
      <dgm:prSet presAssocID="{38E31A84-0898-7148-A47D-615C3D7D8D81}" presName="compChildNode" presStyleCnt="0"/>
      <dgm:spPr/>
    </dgm:pt>
    <dgm:pt modelId="{31D7F177-2047-8B47-918E-E2EA24A0AE46}" type="pres">
      <dgm:prSet presAssocID="{38E31A84-0898-7148-A47D-615C3D7D8D81}" presName="theInnerList" presStyleCnt="0"/>
      <dgm:spPr/>
    </dgm:pt>
    <dgm:pt modelId="{5A2DD48B-AC59-B14F-8F1D-68CEFF077ACF}" type="pres">
      <dgm:prSet presAssocID="{F1A15DFD-DED5-AA49-BC5D-F9AAC8D829B7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6CC73-FF92-DA4A-A141-255A8833B17B}" type="pres">
      <dgm:prSet presAssocID="{F1A15DFD-DED5-AA49-BC5D-F9AAC8D829B7}" presName="aSpace2" presStyleCnt="0"/>
      <dgm:spPr/>
    </dgm:pt>
    <dgm:pt modelId="{16AB5810-22F3-6C49-A16E-72E384D9B87B}" type="pres">
      <dgm:prSet presAssocID="{09586141-A2DD-7A44-BF61-5FFDFC9E1392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4D9FF-E116-6441-A0D6-D0BD3CA3E7BB}" type="pres">
      <dgm:prSet presAssocID="{09586141-A2DD-7A44-BF61-5FFDFC9E1392}" presName="aSpace2" presStyleCnt="0"/>
      <dgm:spPr/>
    </dgm:pt>
    <dgm:pt modelId="{6AD7A1CF-88E0-8247-B3F3-CEB5F84D20F3}" type="pres">
      <dgm:prSet presAssocID="{0A7861DE-A6DA-6C44-B9B5-15FC0720DFFC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8C26D-46CF-0E42-9ABB-AD3CDB518D89}" type="pres">
      <dgm:prSet presAssocID="{38E31A84-0898-7148-A47D-615C3D7D8D81}" presName="aSpace" presStyleCnt="0"/>
      <dgm:spPr/>
    </dgm:pt>
    <dgm:pt modelId="{35FDE3E1-1C14-2741-B3F2-ECBCC6B90D69}" type="pres">
      <dgm:prSet presAssocID="{63599FE7-520B-0342-92E5-0E9F5F0A29B5}" presName="compNode" presStyleCnt="0"/>
      <dgm:spPr/>
    </dgm:pt>
    <dgm:pt modelId="{8D694091-08CF-C046-9440-F210483EA9A9}" type="pres">
      <dgm:prSet presAssocID="{63599FE7-520B-0342-92E5-0E9F5F0A29B5}" presName="aNode" presStyleLbl="bgShp" presStyleIdx="1" presStyleCnt="3"/>
      <dgm:spPr/>
      <dgm:t>
        <a:bodyPr/>
        <a:lstStyle/>
        <a:p>
          <a:endParaRPr lang="en-US"/>
        </a:p>
      </dgm:t>
    </dgm:pt>
    <dgm:pt modelId="{978B6023-05AB-314D-96AD-B115668427B8}" type="pres">
      <dgm:prSet presAssocID="{63599FE7-520B-0342-92E5-0E9F5F0A29B5}" presName="textNode" presStyleLbl="bgShp" presStyleIdx="1" presStyleCnt="3"/>
      <dgm:spPr/>
      <dgm:t>
        <a:bodyPr/>
        <a:lstStyle/>
        <a:p>
          <a:endParaRPr lang="en-US"/>
        </a:p>
      </dgm:t>
    </dgm:pt>
    <dgm:pt modelId="{300C74BC-DD37-494D-9E8B-2C9517B4ED5B}" type="pres">
      <dgm:prSet presAssocID="{63599FE7-520B-0342-92E5-0E9F5F0A29B5}" presName="compChildNode" presStyleCnt="0"/>
      <dgm:spPr/>
    </dgm:pt>
    <dgm:pt modelId="{D7A36476-9D35-5D4E-9F32-D1F56EDA4598}" type="pres">
      <dgm:prSet presAssocID="{63599FE7-520B-0342-92E5-0E9F5F0A29B5}" presName="theInnerList" presStyleCnt="0"/>
      <dgm:spPr/>
    </dgm:pt>
    <dgm:pt modelId="{F11CFFCF-83E4-1B49-848D-178364153018}" type="pres">
      <dgm:prSet presAssocID="{FF37F4A6-023B-6046-BC0A-75D06833A193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FB0B2-9F0A-224A-BD73-B465DAABCB8C}" type="pres">
      <dgm:prSet presAssocID="{FF37F4A6-023B-6046-BC0A-75D06833A193}" presName="aSpace2" presStyleCnt="0"/>
      <dgm:spPr/>
    </dgm:pt>
    <dgm:pt modelId="{A7DB7BB2-E5A8-5C40-A32E-B66F99CDF7AF}" type="pres">
      <dgm:prSet presAssocID="{50DD5C53-AC3E-B645-843F-433EE366BEF4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73DDD-27B0-1E4E-8400-622A46AA26B2}" type="pres">
      <dgm:prSet presAssocID="{50DD5C53-AC3E-B645-843F-433EE366BEF4}" presName="aSpace2" presStyleCnt="0"/>
      <dgm:spPr/>
    </dgm:pt>
    <dgm:pt modelId="{41D4ABD2-8A59-5548-A89C-D56BF7D74DA5}" type="pres">
      <dgm:prSet presAssocID="{F22CC4A7-0D46-7C45-BE45-6AB211F64B90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56BA8-C8AD-E54F-8994-B3F51678D0D9}" type="pres">
      <dgm:prSet presAssocID="{63599FE7-520B-0342-92E5-0E9F5F0A29B5}" presName="aSpace" presStyleCnt="0"/>
      <dgm:spPr/>
    </dgm:pt>
    <dgm:pt modelId="{E21D2217-7E00-3A4F-B22A-46A4B1190796}" type="pres">
      <dgm:prSet presAssocID="{482D62C9-B3FD-F54D-A38A-CD23E05DBF72}" presName="compNode" presStyleCnt="0"/>
      <dgm:spPr/>
    </dgm:pt>
    <dgm:pt modelId="{91AFD86F-EFF7-1344-A4A2-E7ABAE289E76}" type="pres">
      <dgm:prSet presAssocID="{482D62C9-B3FD-F54D-A38A-CD23E05DBF72}" presName="aNode" presStyleLbl="bgShp" presStyleIdx="2" presStyleCnt="3"/>
      <dgm:spPr/>
      <dgm:t>
        <a:bodyPr/>
        <a:lstStyle/>
        <a:p>
          <a:endParaRPr lang="en-US"/>
        </a:p>
      </dgm:t>
    </dgm:pt>
    <dgm:pt modelId="{B873E43F-167D-E341-BF44-4A71D78CC02F}" type="pres">
      <dgm:prSet presAssocID="{482D62C9-B3FD-F54D-A38A-CD23E05DBF72}" presName="textNode" presStyleLbl="bgShp" presStyleIdx="2" presStyleCnt="3"/>
      <dgm:spPr/>
      <dgm:t>
        <a:bodyPr/>
        <a:lstStyle/>
        <a:p>
          <a:endParaRPr lang="en-US"/>
        </a:p>
      </dgm:t>
    </dgm:pt>
    <dgm:pt modelId="{0479811D-5060-EB49-8D17-5B92A7B4CBED}" type="pres">
      <dgm:prSet presAssocID="{482D62C9-B3FD-F54D-A38A-CD23E05DBF72}" presName="compChildNode" presStyleCnt="0"/>
      <dgm:spPr/>
    </dgm:pt>
    <dgm:pt modelId="{5EE917C4-C5A6-6D4E-A45E-3D56F7C02E10}" type="pres">
      <dgm:prSet presAssocID="{482D62C9-B3FD-F54D-A38A-CD23E05DBF72}" presName="theInnerList" presStyleCnt="0"/>
      <dgm:spPr/>
    </dgm:pt>
    <dgm:pt modelId="{5F6E895A-8BB5-0942-987E-B498F3702107}" type="pres">
      <dgm:prSet presAssocID="{ECE71465-5157-A047-8E10-FA01178EECB5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857C3-B8DA-5145-B4D1-A87D047B2498}" type="pres">
      <dgm:prSet presAssocID="{ECE71465-5157-A047-8E10-FA01178EECB5}" presName="aSpace2" presStyleCnt="0"/>
      <dgm:spPr/>
    </dgm:pt>
    <dgm:pt modelId="{AF3CB489-61FE-4B42-AAE3-7739288A939B}" type="pres">
      <dgm:prSet presAssocID="{973815C0-4FBF-DE42-84C4-886D391855A3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1CE6B-6BF6-4F47-B71E-DC338632E2E3}" type="pres">
      <dgm:prSet presAssocID="{973815C0-4FBF-DE42-84C4-886D391855A3}" presName="aSpace2" presStyleCnt="0"/>
      <dgm:spPr/>
    </dgm:pt>
    <dgm:pt modelId="{F85EE4BE-320A-1A4D-A48E-6F84470DA94B}" type="pres">
      <dgm:prSet presAssocID="{33E263A2-03B6-BB44-BC9C-C4D8BF5C647E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B8BC33-5B43-D247-B11C-E82F7CD05B26}" srcId="{38E31A84-0898-7148-A47D-615C3D7D8D81}" destId="{09586141-A2DD-7A44-BF61-5FFDFC9E1392}" srcOrd="1" destOrd="0" parTransId="{0DA62495-647A-5949-8205-44966E15C672}" sibTransId="{9A0BE3EF-AC44-8144-90F8-D59ED8F44F82}"/>
    <dgm:cxn modelId="{1A0733A9-9B99-9742-80F3-AD9AD74FC4BE}" type="presOf" srcId="{ECE71465-5157-A047-8E10-FA01178EECB5}" destId="{5F6E895A-8BB5-0942-987E-B498F3702107}" srcOrd="0" destOrd="0" presId="urn:microsoft.com/office/officeart/2005/8/layout/lProcess2"/>
    <dgm:cxn modelId="{3C4DA981-0651-9348-93EE-C05D9B928B3E}" type="presOf" srcId="{50DD5C53-AC3E-B645-843F-433EE366BEF4}" destId="{A7DB7BB2-E5A8-5C40-A32E-B66F99CDF7AF}" srcOrd="0" destOrd="0" presId="urn:microsoft.com/office/officeart/2005/8/layout/lProcess2"/>
    <dgm:cxn modelId="{C88FE1DC-538D-1C49-B1DE-2F0AF9F4A1C9}" type="presOf" srcId="{63599FE7-520B-0342-92E5-0E9F5F0A29B5}" destId="{8D694091-08CF-C046-9440-F210483EA9A9}" srcOrd="0" destOrd="0" presId="urn:microsoft.com/office/officeart/2005/8/layout/lProcess2"/>
    <dgm:cxn modelId="{8C010AE8-4331-774F-9803-780A9B75F1D5}" type="presOf" srcId="{63599FE7-520B-0342-92E5-0E9F5F0A29B5}" destId="{978B6023-05AB-314D-96AD-B115668427B8}" srcOrd="1" destOrd="0" presId="urn:microsoft.com/office/officeart/2005/8/layout/lProcess2"/>
    <dgm:cxn modelId="{4CE9DFE2-BBE2-AE4E-82D1-275D57977504}" srcId="{38E31A84-0898-7148-A47D-615C3D7D8D81}" destId="{F1A15DFD-DED5-AA49-BC5D-F9AAC8D829B7}" srcOrd="0" destOrd="0" parTransId="{59E606A5-4E9C-A544-AAD5-6D4ABC5086C4}" sibTransId="{75A74C0E-8670-584D-8398-FA4EB0737268}"/>
    <dgm:cxn modelId="{50F2174C-0B7A-404D-83D3-60C2CBA212DB}" srcId="{38E31A84-0898-7148-A47D-615C3D7D8D81}" destId="{0A7861DE-A6DA-6C44-B9B5-15FC0720DFFC}" srcOrd="2" destOrd="0" parTransId="{2553F68E-2F99-834B-A841-9FEC8965EB17}" sibTransId="{F5A48910-3BA5-374F-8650-C5FCFC6B90C8}"/>
    <dgm:cxn modelId="{68B0469B-D456-BF46-BFAB-E5C3E6F5DADB}" srcId="{63599FE7-520B-0342-92E5-0E9F5F0A29B5}" destId="{FF37F4A6-023B-6046-BC0A-75D06833A193}" srcOrd="0" destOrd="0" parTransId="{E24A038A-990B-9241-8257-E69B16041CE2}" sibTransId="{D7380485-299A-1446-B6AB-BA4C71DFF88B}"/>
    <dgm:cxn modelId="{7E2A92C3-F114-9C4D-8F84-6D53497EE068}" srcId="{4A97C8CF-3568-0949-82C5-C332D6D14046}" destId="{63599FE7-520B-0342-92E5-0E9F5F0A29B5}" srcOrd="1" destOrd="0" parTransId="{DBD0B0B4-58C4-704E-B89B-EB9FE16E49F7}" sibTransId="{4E3CFC98-7C10-7244-9F62-AEE915A4CD20}"/>
    <dgm:cxn modelId="{5C2623BE-91AC-E94F-A1AC-CC642FA4FFC7}" srcId="{4A97C8CF-3568-0949-82C5-C332D6D14046}" destId="{482D62C9-B3FD-F54D-A38A-CD23E05DBF72}" srcOrd="2" destOrd="0" parTransId="{C9889B0B-1A92-2542-BCEB-2D3B4A279CFD}" sibTransId="{7D8F682C-D239-E643-9339-B4C3564440CD}"/>
    <dgm:cxn modelId="{E4598B20-EEBF-5C4A-822B-6A5DEE7545CC}" type="presOf" srcId="{973815C0-4FBF-DE42-84C4-886D391855A3}" destId="{AF3CB489-61FE-4B42-AAE3-7739288A939B}" srcOrd="0" destOrd="0" presId="urn:microsoft.com/office/officeart/2005/8/layout/lProcess2"/>
    <dgm:cxn modelId="{4780CC4D-9A2A-9A4D-9593-13A3F291A0E7}" type="presOf" srcId="{38E31A84-0898-7148-A47D-615C3D7D8D81}" destId="{33CF6FB8-E360-9C45-B217-103AA8A224BC}" srcOrd="1" destOrd="0" presId="urn:microsoft.com/office/officeart/2005/8/layout/lProcess2"/>
    <dgm:cxn modelId="{90720219-F1D1-E04D-8A3E-036D8CA3E1EC}" type="presOf" srcId="{38E31A84-0898-7148-A47D-615C3D7D8D81}" destId="{8C7F86E0-657C-5F4F-831B-E33FC1020255}" srcOrd="0" destOrd="0" presId="urn:microsoft.com/office/officeart/2005/8/layout/lProcess2"/>
    <dgm:cxn modelId="{4EF6931F-AEAC-0143-A760-1CEF5517D26D}" type="presOf" srcId="{0A7861DE-A6DA-6C44-B9B5-15FC0720DFFC}" destId="{6AD7A1CF-88E0-8247-B3F3-CEB5F84D20F3}" srcOrd="0" destOrd="0" presId="urn:microsoft.com/office/officeart/2005/8/layout/lProcess2"/>
    <dgm:cxn modelId="{75C9AD27-03FB-7E4E-8D04-83832977EFC7}" type="presOf" srcId="{09586141-A2DD-7A44-BF61-5FFDFC9E1392}" destId="{16AB5810-22F3-6C49-A16E-72E384D9B87B}" srcOrd="0" destOrd="0" presId="urn:microsoft.com/office/officeart/2005/8/layout/lProcess2"/>
    <dgm:cxn modelId="{8AC19525-66E7-944F-9F4D-690C41FCF931}" srcId="{482D62C9-B3FD-F54D-A38A-CD23E05DBF72}" destId="{ECE71465-5157-A047-8E10-FA01178EECB5}" srcOrd="0" destOrd="0" parTransId="{A0D0EC0E-285A-D340-A262-E852DB1AA52E}" sibTransId="{89A374B6-AEEA-9746-9D02-2DCA68DA7067}"/>
    <dgm:cxn modelId="{D5EA7369-ECFF-1745-B671-B11A8F1520C4}" type="presOf" srcId="{482D62C9-B3FD-F54D-A38A-CD23E05DBF72}" destId="{91AFD86F-EFF7-1344-A4A2-E7ABAE289E76}" srcOrd="0" destOrd="0" presId="urn:microsoft.com/office/officeart/2005/8/layout/lProcess2"/>
    <dgm:cxn modelId="{166DB880-861C-0B4D-95A3-54B10C433A8A}" type="presOf" srcId="{33E263A2-03B6-BB44-BC9C-C4D8BF5C647E}" destId="{F85EE4BE-320A-1A4D-A48E-6F84470DA94B}" srcOrd="0" destOrd="0" presId="urn:microsoft.com/office/officeart/2005/8/layout/lProcess2"/>
    <dgm:cxn modelId="{19AFF886-622A-B549-8FD5-5450E34E2B0D}" type="presOf" srcId="{F1A15DFD-DED5-AA49-BC5D-F9AAC8D829B7}" destId="{5A2DD48B-AC59-B14F-8F1D-68CEFF077ACF}" srcOrd="0" destOrd="0" presId="urn:microsoft.com/office/officeart/2005/8/layout/lProcess2"/>
    <dgm:cxn modelId="{F50258E6-471F-6346-8B07-A45FA65CD9ED}" type="presOf" srcId="{F22CC4A7-0D46-7C45-BE45-6AB211F64B90}" destId="{41D4ABD2-8A59-5548-A89C-D56BF7D74DA5}" srcOrd="0" destOrd="0" presId="urn:microsoft.com/office/officeart/2005/8/layout/lProcess2"/>
    <dgm:cxn modelId="{AD0672DA-9130-2644-AE99-84F8E6D4DC9F}" type="presOf" srcId="{482D62C9-B3FD-F54D-A38A-CD23E05DBF72}" destId="{B873E43F-167D-E341-BF44-4A71D78CC02F}" srcOrd="1" destOrd="0" presId="urn:microsoft.com/office/officeart/2005/8/layout/lProcess2"/>
    <dgm:cxn modelId="{96ADA993-FBED-FF4D-8C09-C1087AE2A08E}" type="presOf" srcId="{FF37F4A6-023B-6046-BC0A-75D06833A193}" destId="{F11CFFCF-83E4-1B49-848D-178364153018}" srcOrd="0" destOrd="0" presId="urn:microsoft.com/office/officeart/2005/8/layout/lProcess2"/>
    <dgm:cxn modelId="{EB582FA3-8787-B541-A5AF-FBECC9CDB2CE}" srcId="{482D62C9-B3FD-F54D-A38A-CD23E05DBF72}" destId="{973815C0-4FBF-DE42-84C4-886D391855A3}" srcOrd="1" destOrd="0" parTransId="{A3BEE6C6-0D44-BF4B-B242-AD6FC3C9ACA5}" sibTransId="{B16815A5-0862-B54A-92C7-52DF5DA6F2E7}"/>
    <dgm:cxn modelId="{6C2B8CDB-C7C5-1F4B-8F46-8967E1050B01}" srcId="{63599FE7-520B-0342-92E5-0E9F5F0A29B5}" destId="{50DD5C53-AC3E-B645-843F-433EE366BEF4}" srcOrd="1" destOrd="0" parTransId="{7ECEA3D3-6F25-1247-BF0B-B7431F440593}" sibTransId="{5DC199F6-AD17-844B-85C5-EBC47E2B8A75}"/>
    <dgm:cxn modelId="{93B0B628-177E-204F-BA6B-468060E36FE5}" srcId="{63599FE7-520B-0342-92E5-0E9F5F0A29B5}" destId="{F22CC4A7-0D46-7C45-BE45-6AB211F64B90}" srcOrd="2" destOrd="0" parTransId="{968AD84F-456E-9045-BF46-63ED4C89A98A}" sibTransId="{9669C751-F565-5549-97B7-125F35C53FAA}"/>
    <dgm:cxn modelId="{471CAEE6-17B0-A840-88F6-9BC0F60A8E57}" type="presOf" srcId="{4A97C8CF-3568-0949-82C5-C332D6D14046}" destId="{B3D6A85B-766B-144B-B2C4-9A5152D7AC21}" srcOrd="0" destOrd="0" presId="urn:microsoft.com/office/officeart/2005/8/layout/lProcess2"/>
    <dgm:cxn modelId="{AF5FA5B2-A36C-084C-B375-12348BD2A5AD}" srcId="{482D62C9-B3FD-F54D-A38A-CD23E05DBF72}" destId="{33E263A2-03B6-BB44-BC9C-C4D8BF5C647E}" srcOrd="2" destOrd="0" parTransId="{CEB8943D-CAF6-7749-A2BB-1ED9B541E35C}" sibTransId="{5547695B-FC64-964B-990D-980A7823F527}"/>
    <dgm:cxn modelId="{9F5C599C-AF9D-1C45-B400-2B6CB4EB4DCD}" srcId="{4A97C8CF-3568-0949-82C5-C332D6D14046}" destId="{38E31A84-0898-7148-A47D-615C3D7D8D81}" srcOrd="0" destOrd="0" parTransId="{B74912F2-144C-294F-B4AA-90BC021BA843}" sibTransId="{C11919E1-5859-DD47-AE56-2F5AF6BD4BC9}"/>
    <dgm:cxn modelId="{A2449F52-0896-A14F-B48D-D6213F5FDC1F}" type="presParOf" srcId="{B3D6A85B-766B-144B-B2C4-9A5152D7AC21}" destId="{89EE3BC7-237C-B340-9B0A-C36B94C49630}" srcOrd="0" destOrd="0" presId="urn:microsoft.com/office/officeart/2005/8/layout/lProcess2"/>
    <dgm:cxn modelId="{D10BCD08-64DA-EF42-BAB4-3276DF68B740}" type="presParOf" srcId="{89EE3BC7-237C-B340-9B0A-C36B94C49630}" destId="{8C7F86E0-657C-5F4F-831B-E33FC1020255}" srcOrd="0" destOrd="0" presId="urn:microsoft.com/office/officeart/2005/8/layout/lProcess2"/>
    <dgm:cxn modelId="{2F7D39F8-62AE-F641-A10F-C0F8AE22FAA4}" type="presParOf" srcId="{89EE3BC7-237C-B340-9B0A-C36B94C49630}" destId="{33CF6FB8-E360-9C45-B217-103AA8A224BC}" srcOrd="1" destOrd="0" presId="urn:microsoft.com/office/officeart/2005/8/layout/lProcess2"/>
    <dgm:cxn modelId="{0B1B6385-2A4B-0941-9C3A-72119E32805B}" type="presParOf" srcId="{89EE3BC7-237C-B340-9B0A-C36B94C49630}" destId="{8FC2B8E5-47E1-5143-A05F-09B5DA8D0041}" srcOrd="2" destOrd="0" presId="urn:microsoft.com/office/officeart/2005/8/layout/lProcess2"/>
    <dgm:cxn modelId="{317A7CEE-3BE4-EF42-8E43-60E9BA949F64}" type="presParOf" srcId="{8FC2B8E5-47E1-5143-A05F-09B5DA8D0041}" destId="{31D7F177-2047-8B47-918E-E2EA24A0AE46}" srcOrd="0" destOrd="0" presId="urn:microsoft.com/office/officeart/2005/8/layout/lProcess2"/>
    <dgm:cxn modelId="{98681ED3-592A-3F4A-B134-E577AD53596F}" type="presParOf" srcId="{31D7F177-2047-8B47-918E-E2EA24A0AE46}" destId="{5A2DD48B-AC59-B14F-8F1D-68CEFF077ACF}" srcOrd="0" destOrd="0" presId="urn:microsoft.com/office/officeart/2005/8/layout/lProcess2"/>
    <dgm:cxn modelId="{542883AE-7D5B-884E-AA7B-7A4F640060E7}" type="presParOf" srcId="{31D7F177-2047-8B47-918E-E2EA24A0AE46}" destId="{5886CC73-FF92-DA4A-A141-255A8833B17B}" srcOrd="1" destOrd="0" presId="urn:microsoft.com/office/officeart/2005/8/layout/lProcess2"/>
    <dgm:cxn modelId="{5A9143F4-52B6-EB46-89CE-EE7C4D58EA10}" type="presParOf" srcId="{31D7F177-2047-8B47-918E-E2EA24A0AE46}" destId="{16AB5810-22F3-6C49-A16E-72E384D9B87B}" srcOrd="2" destOrd="0" presId="urn:microsoft.com/office/officeart/2005/8/layout/lProcess2"/>
    <dgm:cxn modelId="{7E8E4718-23AD-D14A-A5FC-68E74E278538}" type="presParOf" srcId="{31D7F177-2047-8B47-918E-E2EA24A0AE46}" destId="{2684D9FF-E116-6441-A0D6-D0BD3CA3E7BB}" srcOrd="3" destOrd="0" presId="urn:microsoft.com/office/officeart/2005/8/layout/lProcess2"/>
    <dgm:cxn modelId="{97BB92B1-0ED0-A94F-8F29-DBCFD96BE662}" type="presParOf" srcId="{31D7F177-2047-8B47-918E-E2EA24A0AE46}" destId="{6AD7A1CF-88E0-8247-B3F3-CEB5F84D20F3}" srcOrd="4" destOrd="0" presId="urn:microsoft.com/office/officeart/2005/8/layout/lProcess2"/>
    <dgm:cxn modelId="{2B0CD077-C958-D84E-842A-D7BA3881844D}" type="presParOf" srcId="{B3D6A85B-766B-144B-B2C4-9A5152D7AC21}" destId="{EE48C26D-46CF-0E42-9ABB-AD3CDB518D89}" srcOrd="1" destOrd="0" presId="urn:microsoft.com/office/officeart/2005/8/layout/lProcess2"/>
    <dgm:cxn modelId="{98A4ABEB-4FFD-0C4C-B70D-68131BAF6642}" type="presParOf" srcId="{B3D6A85B-766B-144B-B2C4-9A5152D7AC21}" destId="{35FDE3E1-1C14-2741-B3F2-ECBCC6B90D69}" srcOrd="2" destOrd="0" presId="urn:microsoft.com/office/officeart/2005/8/layout/lProcess2"/>
    <dgm:cxn modelId="{C49FFBDA-A5D7-CF4E-9EBE-334E044162E3}" type="presParOf" srcId="{35FDE3E1-1C14-2741-B3F2-ECBCC6B90D69}" destId="{8D694091-08CF-C046-9440-F210483EA9A9}" srcOrd="0" destOrd="0" presId="urn:microsoft.com/office/officeart/2005/8/layout/lProcess2"/>
    <dgm:cxn modelId="{6136BC1E-1DBF-8D49-BCCB-E7F4B1546A47}" type="presParOf" srcId="{35FDE3E1-1C14-2741-B3F2-ECBCC6B90D69}" destId="{978B6023-05AB-314D-96AD-B115668427B8}" srcOrd="1" destOrd="0" presId="urn:microsoft.com/office/officeart/2005/8/layout/lProcess2"/>
    <dgm:cxn modelId="{4F7053DD-A7C6-4948-B66B-C2025D107DF8}" type="presParOf" srcId="{35FDE3E1-1C14-2741-B3F2-ECBCC6B90D69}" destId="{300C74BC-DD37-494D-9E8B-2C9517B4ED5B}" srcOrd="2" destOrd="0" presId="urn:microsoft.com/office/officeart/2005/8/layout/lProcess2"/>
    <dgm:cxn modelId="{ACBBC944-49BE-F445-B676-9237CAA1592C}" type="presParOf" srcId="{300C74BC-DD37-494D-9E8B-2C9517B4ED5B}" destId="{D7A36476-9D35-5D4E-9F32-D1F56EDA4598}" srcOrd="0" destOrd="0" presId="urn:microsoft.com/office/officeart/2005/8/layout/lProcess2"/>
    <dgm:cxn modelId="{0DBCB689-C900-9742-A1B0-51321AB16D37}" type="presParOf" srcId="{D7A36476-9D35-5D4E-9F32-D1F56EDA4598}" destId="{F11CFFCF-83E4-1B49-848D-178364153018}" srcOrd="0" destOrd="0" presId="urn:microsoft.com/office/officeart/2005/8/layout/lProcess2"/>
    <dgm:cxn modelId="{ADA6536C-FF05-1140-AF1F-B1583EA75036}" type="presParOf" srcId="{D7A36476-9D35-5D4E-9F32-D1F56EDA4598}" destId="{D49FB0B2-9F0A-224A-BD73-B465DAABCB8C}" srcOrd="1" destOrd="0" presId="urn:microsoft.com/office/officeart/2005/8/layout/lProcess2"/>
    <dgm:cxn modelId="{A89E331A-7FB9-E841-BF98-4CB4D6DA0174}" type="presParOf" srcId="{D7A36476-9D35-5D4E-9F32-D1F56EDA4598}" destId="{A7DB7BB2-E5A8-5C40-A32E-B66F99CDF7AF}" srcOrd="2" destOrd="0" presId="urn:microsoft.com/office/officeart/2005/8/layout/lProcess2"/>
    <dgm:cxn modelId="{7155F847-4D77-CD42-A859-7DC05B5ACC5A}" type="presParOf" srcId="{D7A36476-9D35-5D4E-9F32-D1F56EDA4598}" destId="{ED173DDD-27B0-1E4E-8400-622A46AA26B2}" srcOrd="3" destOrd="0" presId="urn:microsoft.com/office/officeart/2005/8/layout/lProcess2"/>
    <dgm:cxn modelId="{6D703E68-B6E8-6E41-AD9B-D7BF1C48AA10}" type="presParOf" srcId="{D7A36476-9D35-5D4E-9F32-D1F56EDA4598}" destId="{41D4ABD2-8A59-5548-A89C-D56BF7D74DA5}" srcOrd="4" destOrd="0" presId="urn:microsoft.com/office/officeart/2005/8/layout/lProcess2"/>
    <dgm:cxn modelId="{A16CB53D-CA86-1E4A-8B5E-1F2B3666E914}" type="presParOf" srcId="{B3D6A85B-766B-144B-B2C4-9A5152D7AC21}" destId="{BFB56BA8-C8AD-E54F-8994-B3F51678D0D9}" srcOrd="3" destOrd="0" presId="urn:microsoft.com/office/officeart/2005/8/layout/lProcess2"/>
    <dgm:cxn modelId="{ECE8851C-4404-7E4D-B92B-3D2D4371FCB6}" type="presParOf" srcId="{B3D6A85B-766B-144B-B2C4-9A5152D7AC21}" destId="{E21D2217-7E00-3A4F-B22A-46A4B1190796}" srcOrd="4" destOrd="0" presId="urn:microsoft.com/office/officeart/2005/8/layout/lProcess2"/>
    <dgm:cxn modelId="{21681506-7D42-CB4A-A085-36217E44BF4A}" type="presParOf" srcId="{E21D2217-7E00-3A4F-B22A-46A4B1190796}" destId="{91AFD86F-EFF7-1344-A4A2-E7ABAE289E76}" srcOrd="0" destOrd="0" presId="urn:microsoft.com/office/officeart/2005/8/layout/lProcess2"/>
    <dgm:cxn modelId="{0CFC8D39-E8D4-5F47-BB9A-17608A2A9670}" type="presParOf" srcId="{E21D2217-7E00-3A4F-B22A-46A4B1190796}" destId="{B873E43F-167D-E341-BF44-4A71D78CC02F}" srcOrd="1" destOrd="0" presId="urn:microsoft.com/office/officeart/2005/8/layout/lProcess2"/>
    <dgm:cxn modelId="{0344F901-458D-A64A-91E7-225354F6BFA3}" type="presParOf" srcId="{E21D2217-7E00-3A4F-B22A-46A4B1190796}" destId="{0479811D-5060-EB49-8D17-5B92A7B4CBED}" srcOrd="2" destOrd="0" presId="urn:microsoft.com/office/officeart/2005/8/layout/lProcess2"/>
    <dgm:cxn modelId="{58ED15DD-0448-2548-986A-08CD70D67EB3}" type="presParOf" srcId="{0479811D-5060-EB49-8D17-5B92A7B4CBED}" destId="{5EE917C4-C5A6-6D4E-A45E-3D56F7C02E10}" srcOrd="0" destOrd="0" presId="urn:microsoft.com/office/officeart/2005/8/layout/lProcess2"/>
    <dgm:cxn modelId="{45ADEA04-0383-DA45-A0D3-28EFEDBA45FB}" type="presParOf" srcId="{5EE917C4-C5A6-6D4E-A45E-3D56F7C02E10}" destId="{5F6E895A-8BB5-0942-987E-B498F3702107}" srcOrd="0" destOrd="0" presId="urn:microsoft.com/office/officeart/2005/8/layout/lProcess2"/>
    <dgm:cxn modelId="{5AB57D71-4264-EC41-B780-F226D3D05CD1}" type="presParOf" srcId="{5EE917C4-C5A6-6D4E-A45E-3D56F7C02E10}" destId="{DAE857C3-B8DA-5145-B4D1-A87D047B2498}" srcOrd="1" destOrd="0" presId="urn:microsoft.com/office/officeart/2005/8/layout/lProcess2"/>
    <dgm:cxn modelId="{55E3A49E-52A8-234A-BA53-CF1F1E770F81}" type="presParOf" srcId="{5EE917C4-C5A6-6D4E-A45E-3D56F7C02E10}" destId="{AF3CB489-61FE-4B42-AAE3-7739288A939B}" srcOrd="2" destOrd="0" presId="urn:microsoft.com/office/officeart/2005/8/layout/lProcess2"/>
    <dgm:cxn modelId="{97E903E8-7DC8-E64A-9C99-73295B346780}" type="presParOf" srcId="{5EE917C4-C5A6-6D4E-A45E-3D56F7C02E10}" destId="{48F1CE6B-6BF6-4F47-B71E-DC338632E2E3}" srcOrd="3" destOrd="0" presId="urn:microsoft.com/office/officeart/2005/8/layout/lProcess2"/>
    <dgm:cxn modelId="{7F62C7D5-4437-4B4F-80EF-D0E803767D84}" type="presParOf" srcId="{5EE917C4-C5A6-6D4E-A45E-3D56F7C02E10}" destId="{F85EE4BE-320A-1A4D-A48E-6F84470DA94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A52B4F-5613-4DFC-9C0D-E007E76CB492}">
      <dsp:nvSpPr>
        <dsp:cNvPr id="0" name=""/>
        <dsp:cNvSpPr/>
      </dsp:nvSpPr>
      <dsp:spPr>
        <a:xfrm>
          <a:off x="2077893" y="1942059"/>
          <a:ext cx="1330613" cy="1225312"/>
        </a:xfrm>
        <a:prstGeom prst="ellipse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Calibri"/>
            </a:rPr>
            <a:t>Yahoo!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Calibri"/>
            </a:rPr>
            <a:t>Cloud</a:t>
          </a:r>
          <a:endParaRPr lang="en-US" sz="2500" kern="1200" dirty="0">
            <a:latin typeface="Calibri"/>
          </a:endParaRPr>
        </a:p>
      </dsp:txBody>
      <dsp:txXfrm>
        <a:off x="2077893" y="1942059"/>
        <a:ext cx="1330613" cy="1225312"/>
      </dsp:txXfrm>
    </dsp:sp>
    <dsp:sp modelId="{244D922F-5B2F-47F8-AF01-217D04001A6D}">
      <dsp:nvSpPr>
        <dsp:cNvPr id="0" name=""/>
        <dsp:cNvSpPr/>
      </dsp:nvSpPr>
      <dsp:spPr>
        <a:xfrm rot="9765018">
          <a:off x="894078" y="2715034"/>
          <a:ext cx="1276696" cy="4935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35F2A6-CFC8-407B-A252-48A55C1A843A}">
      <dsp:nvSpPr>
        <dsp:cNvPr id="0" name=""/>
        <dsp:cNvSpPr/>
      </dsp:nvSpPr>
      <dsp:spPr>
        <a:xfrm>
          <a:off x="0" y="2493062"/>
          <a:ext cx="1645062" cy="1316050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Calibri"/>
            </a:rPr>
            <a:t>Hadoop</a:t>
          </a:r>
          <a:endParaRPr lang="en-US" sz="1900" kern="1200" dirty="0" smtClean="0">
            <a:latin typeface="Calibri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</a:rPr>
            <a:t>Large Data Analysis</a:t>
          </a:r>
          <a:endParaRPr lang="en-US" sz="1900" kern="1200" dirty="0">
            <a:latin typeface="Calibri"/>
          </a:endParaRPr>
        </a:p>
      </dsp:txBody>
      <dsp:txXfrm>
        <a:off x="0" y="2493062"/>
        <a:ext cx="1645062" cy="1316050"/>
      </dsp:txXfrm>
    </dsp:sp>
    <dsp:sp modelId="{C0439FD2-DDF0-41B7-A8C6-645EB71DB41E}">
      <dsp:nvSpPr>
        <dsp:cNvPr id="0" name=""/>
        <dsp:cNvSpPr/>
      </dsp:nvSpPr>
      <dsp:spPr>
        <a:xfrm rot="16200000">
          <a:off x="2243362" y="1137279"/>
          <a:ext cx="999675" cy="4935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C498CE-8A69-4F84-B7EC-E1AC0A87A109}">
      <dsp:nvSpPr>
        <dsp:cNvPr id="0" name=""/>
        <dsp:cNvSpPr/>
      </dsp:nvSpPr>
      <dsp:spPr>
        <a:xfrm>
          <a:off x="1920668" y="226175"/>
          <a:ext cx="1645062" cy="1316050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</a:rPr>
            <a:t>PNUTS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</a:rPr>
            <a:t>Structured Record Storage</a:t>
          </a:r>
          <a:endParaRPr lang="en-US" sz="1900" kern="1200" dirty="0">
            <a:latin typeface="Calibri"/>
          </a:endParaRPr>
        </a:p>
      </dsp:txBody>
      <dsp:txXfrm>
        <a:off x="1920668" y="226175"/>
        <a:ext cx="1645062" cy="1316050"/>
      </dsp:txXfrm>
    </dsp:sp>
    <dsp:sp modelId="{D44370B7-AC54-4B2A-8C17-1E1B8D095D4D}">
      <dsp:nvSpPr>
        <dsp:cNvPr id="0" name=""/>
        <dsp:cNvSpPr/>
      </dsp:nvSpPr>
      <dsp:spPr>
        <a:xfrm rot="1120344">
          <a:off x="3404948" y="2749535"/>
          <a:ext cx="1289832" cy="4935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C438B5-B111-4FE3-A6A2-649C006A1FA5}">
      <dsp:nvSpPr>
        <dsp:cNvPr id="0" name=""/>
        <dsp:cNvSpPr/>
      </dsp:nvSpPr>
      <dsp:spPr>
        <a:xfrm>
          <a:off x="3838304" y="2544744"/>
          <a:ext cx="1645062" cy="1316050"/>
        </a:xfrm>
        <a:prstGeom prst="roundRect">
          <a:avLst>
            <a:gd name="adj" fmla="val 10000"/>
          </a:avLst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Calibri"/>
            </a:rPr>
            <a:t>MobStor</a:t>
          </a:r>
          <a:endParaRPr lang="en-US" sz="1900" kern="1200" dirty="0" smtClean="0">
            <a:latin typeface="Calibri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/>
            </a:rPr>
            <a:t>Large Blob Storage</a:t>
          </a:r>
          <a:endParaRPr lang="en-US" sz="1900" kern="1200" dirty="0">
            <a:latin typeface="Calibri"/>
          </a:endParaRPr>
        </a:p>
      </dsp:txBody>
      <dsp:txXfrm>
        <a:off x="3838304" y="2544744"/>
        <a:ext cx="1645062" cy="1316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7F86E0-657C-5F4F-831B-E33FC1020255}">
      <dsp:nvSpPr>
        <dsp:cNvPr id="0" name=""/>
        <dsp:cNvSpPr/>
      </dsp:nvSpPr>
      <dsp:spPr>
        <a:xfrm>
          <a:off x="995" y="0"/>
          <a:ext cx="2587749" cy="541020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Simplicity</a:t>
          </a:r>
          <a:endParaRPr lang="en-US" sz="3200" kern="1200" dirty="0"/>
        </a:p>
      </dsp:txBody>
      <dsp:txXfrm>
        <a:off x="995" y="0"/>
        <a:ext cx="2587749" cy="1623060"/>
      </dsp:txXfrm>
    </dsp:sp>
    <dsp:sp modelId="{5A2DD48B-AC59-B14F-8F1D-68CEFF077ACF}">
      <dsp:nvSpPr>
        <dsp:cNvPr id="0" name=""/>
        <dsp:cNvSpPr/>
      </dsp:nvSpPr>
      <dsp:spPr>
        <a:xfrm>
          <a:off x="259770" y="1623522"/>
          <a:ext cx="2070199" cy="10628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Scalability via commodity servers</a:t>
          </a:r>
          <a:endParaRPr lang="en-US" sz="1800" kern="1200" dirty="0"/>
        </a:p>
      </dsp:txBody>
      <dsp:txXfrm>
        <a:off x="259770" y="1623522"/>
        <a:ext cx="2070199" cy="1062887"/>
      </dsp:txXfrm>
    </dsp:sp>
    <dsp:sp modelId="{16AB5810-22F3-6C49-A16E-72E384D9B87B}">
      <dsp:nvSpPr>
        <dsp:cNvPr id="0" name=""/>
        <dsp:cNvSpPr/>
      </dsp:nvSpPr>
      <dsp:spPr>
        <a:xfrm>
          <a:off x="259770" y="2849931"/>
          <a:ext cx="2070199" cy="10628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Elasticity: add capacity with growth</a:t>
          </a:r>
          <a:endParaRPr lang="en-US" sz="1800" kern="1200" dirty="0"/>
        </a:p>
      </dsp:txBody>
      <dsp:txXfrm>
        <a:off x="259770" y="2849931"/>
        <a:ext cx="2070199" cy="1062887"/>
      </dsp:txXfrm>
    </dsp:sp>
    <dsp:sp modelId="{6AD7A1CF-88E0-8247-B3F3-CEB5F84D20F3}">
      <dsp:nvSpPr>
        <dsp:cNvPr id="0" name=""/>
        <dsp:cNvSpPr/>
      </dsp:nvSpPr>
      <dsp:spPr>
        <a:xfrm>
          <a:off x="259770" y="4076340"/>
          <a:ext cx="2070199" cy="10628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APIs: key lookup or range scan</a:t>
          </a:r>
          <a:endParaRPr lang="en-US" sz="1800" kern="1200" dirty="0"/>
        </a:p>
      </dsp:txBody>
      <dsp:txXfrm>
        <a:off x="259770" y="4076340"/>
        <a:ext cx="2070199" cy="1062887"/>
      </dsp:txXfrm>
    </dsp:sp>
    <dsp:sp modelId="{8D694091-08CF-C046-9440-F210483EA9A9}">
      <dsp:nvSpPr>
        <dsp:cNvPr id="0" name=""/>
        <dsp:cNvSpPr/>
      </dsp:nvSpPr>
      <dsp:spPr>
        <a:xfrm>
          <a:off x="2782825" y="0"/>
          <a:ext cx="2587749" cy="541020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Global Access </a:t>
          </a:r>
          <a:endParaRPr lang="en-US" sz="3200" kern="1200" dirty="0"/>
        </a:p>
      </dsp:txBody>
      <dsp:txXfrm>
        <a:off x="2782825" y="0"/>
        <a:ext cx="2587749" cy="1623060"/>
      </dsp:txXfrm>
    </dsp:sp>
    <dsp:sp modelId="{F11CFFCF-83E4-1B49-848D-178364153018}">
      <dsp:nvSpPr>
        <dsp:cNvPr id="0" name=""/>
        <dsp:cNvSpPr/>
      </dsp:nvSpPr>
      <dsp:spPr>
        <a:xfrm>
          <a:off x="3041600" y="1623522"/>
          <a:ext cx="2070199" cy="10628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Asynchronous Replication across data centers</a:t>
          </a:r>
          <a:endParaRPr lang="en-US" sz="1800" kern="1200" dirty="0"/>
        </a:p>
      </dsp:txBody>
      <dsp:txXfrm>
        <a:off x="3041600" y="1623522"/>
        <a:ext cx="2070199" cy="1062887"/>
      </dsp:txXfrm>
    </dsp:sp>
    <dsp:sp modelId="{A7DB7BB2-E5A8-5C40-A32E-B66F99CDF7AF}">
      <dsp:nvSpPr>
        <dsp:cNvPr id="0" name=""/>
        <dsp:cNvSpPr/>
      </dsp:nvSpPr>
      <dsp:spPr>
        <a:xfrm>
          <a:off x="3041600" y="2849931"/>
          <a:ext cx="2070199" cy="10628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Low Latency local access</a:t>
          </a:r>
          <a:endParaRPr lang="en-US" sz="1800" kern="1200" dirty="0"/>
        </a:p>
      </dsp:txBody>
      <dsp:txXfrm>
        <a:off x="3041600" y="2849931"/>
        <a:ext cx="2070199" cy="1062887"/>
      </dsp:txXfrm>
    </dsp:sp>
    <dsp:sp modelId="{41D4ABD2-8A59-5548-A89C-D56BF7D74DA5}">
      <dsp:nvSpPr>
        <dsp:cNvPr id="0" name=""/>
        <dsp:cNvSpPr/>
      </dsp:nvSpPr>
      <dsp:spPr>
        <a:xfrm>
          <a:off x="3041600" y="4076340"/>
          <a:ext cx="2070199" cy="10628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Consistency: Timeline, Eventual</a:t>
          </a:r>
          <a:endParaRPr lang="en-US" sz="1800" kern="1200" dirty="0"/>
        </a:p>
      </dsp:txBody>
      <dsp:txXfrm>
        <a:off x="3041600" y="4076340"/>
        <a:ext cx="2070199" cy="1062887"/>
      </dsp:txXfrm>
    </dsp:sp>
    <dsp:sp modelId="{91AFD86F-EFF7-1344-A4A2-E7ABAE289E76}">
      <dsp:nvSpPr>
        <dsp:cNvPr id="0" name=""/>
        <dsp:cNvSpPr/>
      </dsp:nvSpPr>
      <dsp:spPr>
        <a:xfrm>
          <a:off x="5564655" y="0"/>
          <a:ext cx="2587749" cy="541020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Operability</a:t>
          </a:r>
          <a:endParaRPr lang="en-US" sz="3200" kern="1200" dirty="0"/>
        </a:p>
      </dsp:txBody>
      <dsp:txXfrm>
        <a:off x="5564655" y="0"/>
        <a:ext cx="2587749" cy="1623060"/>
      </dsp:txXfrm>
    </dsp:sp>
    <dsp:sp modelId="{5F6E895A-8BB5-0942-987E-B498F3702107}">
      <dsp:nvSpPr>
        <dsp:cNvPr id="0" name=""/>
        <dsp:cNvSpPr/>
      </dsp:nvSpPr>
      <dsp:spPr>
        <a:xfrm>
          <a:off x="5823430" y="1623522"/>
          <a:ext cx="2070199" cy="10628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Resilience and automatic </a:t>
          </a:r>
          <a:r>
            <a:rPr lang="en-US" sz="1800" kern="1200" dirty="0" smtClean="0"/>
            <a:t>recovery</a:t>
          </a:r>
          <a:endParaRPr lang="en-US" sz="1800" kern="1200" dirty="0"/>
        </a:p>
      </dsp:txBody>
      <dsp:txXfrm>
        <a:off x="5823430" y="1623522"/>
        <a:ext cx="2070199" cy="1062887"/>
      </dsp:txXfrm>
    </dsp:sp>
    <dsp:sp modelId="{AF3CB489-61FE-4B42-AAE3-7739288A939B}">
      <dsp:nvSpPr>
        <dsp:cNvPr id="0" name=""/>
        <dsp:cNvSpPr/>
      </dsp:nvSpPr>
      <dsp:spPr>
        <a:xfrm>
          <a:off x="5823430" y="2849931"/>
          <a:ext cx="2070199" cy="10628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Automatic load balancing</a:t>
          </a:r>
          <a:endParaRPr lang="en-US" sz="1800" kern="1200" dirty="0"/>
        </a:p>
      </dsp:txBody>
      <dsp:txXfrm>
        <a:off x="5823430" y="2849931"/>
        <a:ext cx="2070199" cy="1062887"/>
      </dsp:txXfrm>
    </dsp:sp>
    <dsp:sp modelId="{F85EE4BE-320A-1A4D-A48E-6F84470DA94B}">
      <dsp:nvSpPr>
        <dsp:cNvPr id="0" name=""/>
        <dsp:cNvSpPr/>
      </dsp:nvSpPr>
      <dsp:spPr>
        <a:xfrm>
          <a:off x="5823430" y="4076340"/>
          <a:ext cx="2070199" cy="10628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Single multi-tenant hosted service</a:t>
          </a:r>
          <a:endParaRPr lang="en-US" sz="1800" kern="1200" dirty="0"/>
        </a:p>
      </dsp:txBody>
      <dsp:txXfrm>
        <a:off x="5823430" y="4076340"/>
        <a:ext cx="2070199" cy="1062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D20AB-9A28-4042-9861-9A669A6537B1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297DB-08D2-4547-8CD0-D3C718EB1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297DB-08D2-4547-8CD0-D3C718EB1F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297DB-08D2-4547-8CD0-D3C718EB1F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297DB-08D2-4547-8CD0-D3C718EB1F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297DB-08D2-4547-8CD0-D3C718EB1F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297DB-08D2-4547-8CD0-D3C718EB1F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297DB-08D2-4547-8CD0-D3C718EB1F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297DB-08D2-4547-8CD0-D3C718EB1F7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C88F8-7459-254B-8086-03D4A90B4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C88F8-7459-254B-8086-03D4A90B4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C88F8-7459-254B-8086-03D4A90B4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C88F8-7459-254B-8086-03D4A90B4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C88F8-7459-254B-8086-03D4A90B4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C88F8-7459-254B-8086-03D4A90B4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229600" cy="1143000"/>
          </a:xfrm>
        </p:spPr>
        <p:txBody>
          <a:bodyPr/>
          <a:lstStyle>
            <a:lvl1pPr>
              <a:defRPr sz="4000"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C88F8-7459-254B-8086-03D4A90B4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C88F8-7459-254B-8086-03D4A90B4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C88F8-7459-254B-8086-03D4A90B4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C88F8-7459-254B-8086-03D4A90B4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C88F8-7459-254B-8086-03D4A90B4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C88F8-7459-254B-8086-03D4A90B4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C88F8-7459-254B-8086-03D4A90B4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C88F8-7459-254B-8086-03D4A90B4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2C88F8-7459-254B-8086-03D4A90B4D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762125" y="152400"/>
            <a:ext cx="63150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41313" y="1828800"/>
            <a:ext cx="8501062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8534400" y="64770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 eaLnBrk="0" hangingPunct="0"/>
            <a:fld id="{E548914A-40A4-4241-A56E-8D22E0D67067}" type="slidenum">
              <a:rPr lang="en-US" sz="1400" b="1">
                <a:solidFill>
                  <a:srgbClr val="800080"/>
                </a:solidFill>
                <a:ea typeface="MS PGothic" pitchFamily="34" charset="-128"/>
                <a:cs typeface="MS PGothic" pitchFamily="34" charset="-128"/>
              </a:rPr>
              <a:pPr algn="r" eaLnBrk="0" hangingPunct="0"/>
              <a:t>‹#›</a:t>
            </a:fld>
            <a:endParaRPr lang="en-US" sz="1400" b="1">
              <a:solidFill>
                <a:srgbClr val="800080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4478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4400">
              <a:solidFill>
                <a:srgbClr val="6600CC"/>
              </a:solidFill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ilberst@yahoo-inc.com" TargetMode="External"/><Relationship Id="rId3" Type="http://schemas.openxmlformats.org/officeDocument/2006/relationships/hyperlink" Target="https://github.com/brianfrankcooper/YCSB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Web-Scale Data Serving with </a:t>
            </a:r>
            <a:r>
              <a:rPr lang="en-US" b="1" i="1" dirty="0" smtClean="0"/>
              <a:t>PNUTS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333399"/>
                </a:solidFill>
              </a:rPr>
              <a:t>Adam Silberstein</a:t>
            </a:r>
          </a:p>
          <a:p>
            <a:r>
              <a:rPr lang="en-US" dirty="0" smtClean="0"/>
              <a:t>Yahoo!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PNUTS</a:t>
            </a:r>
            <a:r>
              <a:rPr lang="en-US" dirty="0" smtClean="0"/>
              <a:t> </a:t>
            </a:r>
            <a:r>
              <a:rPr lang="en-US" dirty="0" smtClean="0"/>
              <a:t>Multi-Region</a:t>
            </a:r>
            <a:endParaRPr lang="en-US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571500" y="1066800"/>
          <a:ext cx="7839075" cy="5238750"/>
        </p:xfrm>
        <a:graphic>
          <a:graphicData uri="http://schemas.openxmlformats.org/presentationml/2006/ole">
            <p:oleObj spid="_x0000_s35842" name="Visio" r:id="rId4" imgW="5359400" imgH="4800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Replication</a:t>
            </a:r>
            <a:endParaRPr lang="en-US" dirty="0"/>
          </a:p>
        </p:txBody>
      </p:sp>
      <p:pic>
        <p:nvPicPr>
          <p:cNvPr id="4" name="Picture 2" descr="us_m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1384300"/>
            <a:ext cx="782955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s_ma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" y="1385888"/>
            <a:ext cx="7829550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5213" y="3373438"/>
            <a:ext cx="203200" cy="160337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14425" y="3430588"/>
            <a:ext cx="203200" cy="160337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71575" y="3487738"/>
            <a:ext cx="203200" cy="160337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27138" y="3543300"/>
            <a:ext cx="203200" cy="160338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92588" y="5445125"/>
            <a:ext cx="203200" cy="160338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41800" y="5502275"/>
            <a:ext cx="203200" cy="160338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98950" y="5559425"/>
            <a:ext cx="203200" cy="160338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54513" y="5614988"/>
            <a:ext cx="203200" cy="160337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35813" y="3595688"/>
            <a:ext cx="203200" cy="160337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185025" y="3652838"/>
            <a:ext cx="203200" cy="160337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242175" y="3709988"/>
            <a:ext cx="203200" cy="160337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297738" y="3765550"/>
            <a:ext cx="203200" cy="160338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baseline="-25000">
              <a:latin typeface="Times" charset="0"/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262063" y="3563938"/>
            <a:ext cx="136525" cy="90487"/>
            <a:chOff x="417" y="2184"/>
            <a:chExt cx="94" cy="68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17" y="2184"/>
              <a:ext cx="94" cy="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baseline="-25000">
                <a:latin typeface="Times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17" y="2218"/>
              <a:ext cx="94" cy="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baseline="-25000">
                <a:latin typeface="Times" charset="0"/>
              </a:endParaRP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257300" y="3563938"/>
            <a:ext cx="136525" cy="90487"/>
            <a:chOff x="417" y="2184"/>
            <a:chExt cx="94" cy="68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17" y="2184"/>
              <a:ext cx="94" cy="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baseline="-25000">
                <a:latin typeface="Times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17" y="2218"/>
              <a:ext cx="94" cy="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baseline="-25000">
                <a:latin typeface="Times" charset="0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257300" y="3570288"/>
            <a:ext cx="136525" cy="90487"/>
            <a:chOff x="417" y="2184"/>
            <a:chExt cx="94" cy="68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17" y="2184"/>
              <a:ext cx="94" cy="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baseline="-25000">
                <a:latin typeface="Times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17" y="2218"/>
              <a:ext cx="94" cy="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baseline="-25000">
                <a:latin typeface="Times" charset="0"/>
              </a:endParaRPr>
            </a:p>
          </p:txBody>
        </p:sp>
      </p:grpSp>
      <p:pic>
        <p:nvPicPr>
          <p:cNvPr id="27" name="Picture 26" descr="laptop_u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3425" y="2846388"/>
            <a:ext cx="5222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651000" y="2786063"/>
            <a:ext cx="136525" cy="90487"/>
            <a:chOff x="417" y="2184"/>
            <a:chExt cx="94" cy="68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17" y="2184"/>
              <a:ext cx="94" cy="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baseline="-25000">
                <a:latin typeface="Times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17" y="2218"/>
              <a:ext cx="94" cy="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baseline="-25000">
                <a:latin typeface="Times" charset="0"/>
              </a:endParaRPr>
            </a:p>
          </p:txBody>
        </p:sp>
      </p:grpSp>
      <p:pic>
        <p:nvPicPr>
          <p:cNvPr id="31" name="Picture 30" descr="laptopuse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0075" y="1901825"/>
            <a:ext cx="5857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3 L -0.04305 0.1133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7388E-6 L 0.66302 0.036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1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93 L 0.34322 0.30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Options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52600" y="12954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MS PGothic" pitchFamily="34" charset="-128"/>
                <a:cs typeface="MS PGothic" pitchFamily="34" charset="-128"/>
              </a:rPr>
              <a:t>Eventual Consistency</a:t>
            </a:r>
          </a:p>
          <a:p>
            <a:pPr marL="361950" marR="0" lvl="1" indent="-18097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7B0099"/>
                </a:solidFill>
                <a:effectLst/>
                <a:uLnTx/>
                <a:uFillTx/>
                <a:latin typeface="Calibri" charset="0"/>
                <a:ea typeface="MS PGothic" pitchFamily="34" charset="-128"/>
                <a:cs typeface="MS PGothic" pitchFamily="34" charset="-128"/>
              </a:rPr>
              <a:t>Low latency updates and inserts done locally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7B0099"/>
              </a:solidFill>
              <a:effectLst/>
              <a:uLnTx/>
              <a:uFillTx/>
              <a:latin typeface="Calibri" charset="0"/>
              <a:ea typeface="MS PGothic" pitchFamily="34" charset="-128"/>
              <a:cs typeface="MS PGothic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MS PGothic" pitchFamily="34" charset="-128"/>
                <a:cs typeface="MS PGothic" pitchFamily="34" charset="-128"/>
              </a:rPr>
              <a:t>Record Timeline Consistency</a:t>
            </a:r>
          </a:p>
          <a:p>
            <a:pPr marL="361950" marR="0" lvl="1" indent="-18097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7B0099"/>
                </a:solidFill>
                <a:effectLst/>
                <a:uLnTx/>
                <a:uFillTx/>
                <a:latin typeface="Calibri" charset="0"/>
                <a:ea typeface="MS PGothic" pitchFamily="34" charset="-128"/>
                <a:cs typeface="MS PGothic" pitchFamily="34" charset="-128"/>
              </a:rPr>
              <a:t>Each record is assigned a “master region”</a:t>
            </a:r>
          </a:p>
          <a:p>
            <a:pPr marL="361950" marR="0" lvl="1" indent="-18097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7B0099"/>
                </a:solidFill>
                <a:effectLst/>
                <a:uLnTx/>
                <a:uFillTx/>
                <a:latin typeface="Calibri" charset="0"/>
                <a:ea typeface="MS PGothic" pitchFamily="34" charset="-128"/>
                <a:cs typeface="MS PGothic" pitchFamily="34" charset="-128"/>
              </a:rPr>
              <a:t>Inserts succeed, but updates could fail during outages*</a:t>
            </a:r>
            <a:b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7B0099"/>
                </a:solidFill>
                <a:effectLst/>
                <a:uLnTx/>
                <a:uFillTx/>
                <a:latin typeface="Calibri" charset="0"/>
                <a:ea typeface="MS PGothic" pitchFamily="34" charset="-128"/>
                <a:cs typeface="MS PGothic" pitchFamily="34" charset="-128"/>
              </a:rPr>
            </a:b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7B0099"/>
              </a:solidFill>
              <a:effectLst/>
              <a:uLnTx/>
              <a:uFillTx/>
              <a:latin typeface="Calibri" charset="0"/>
              <a:ea typeface="MS PGothic" pitchFamily="34" charset="-128"/>
              <a:cs typeface="MS PGothic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MS PGothic" pitchFamily="34" charset="-128"/>
                <a:cs typeface="MS PGothic" pitchFamily="34" charset="-128"/>
              </a:rPr>
              <a:t>Primary Key Constraint + Record Timeline</a:t>
            </a:r>
          </a:p>
          <a:p>
            <a:pPr marL="361950" marR="0" lvl="1" indent="-18097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7B0099"/>
                </a:solidFill>
                <a:effectLst/>
                <a:uLnTx/>
                <a:uFillTx/>
                <a:latin typeface="Calibri" charset="0"/>
                <a:ea typeface="MS PGothic" pitchFamily="34" charset="-128"/>
                <a:cs typeface="MS PGothic" pitchFamily="34" charset="-128"/>
              </a:rPr>
              <a:t>Each tablet and record is assigned a “master region”</a:t>
            </a:r>
          </a:p>
          <a:p>
            <a:pPr marL="361950" marR="0" lvl="1" indent="-18097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7B0099"/>
                </a:solidFill>
                <a:effectLst/>
                <a:uLnTx/>
                <a:uFillTx/>
                <a:latin typeface="Calibri" charset="0"/>
                <a:ea typeface="MS PGothic" pitchFamily="34" charset="-128"/>
                <a:cs typeface="MS PGothic" pitchFamily="34" charset="-128"/>
              </a:rPr>
              <a:t>Inserts and updates could fail during outages*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7B0099"/>
              </a:solidFill>
              <a:effectLst/>
              <a:uLnTx/>
              <a:uFillTx/>
              <a:latin typeface="Calibri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5" name="Left-Right Arrow 6"/>
          <p:cNvSpPr>
            <a:spLocks noChangeArrowheads="1"/>
          </p:cNvSpPr>
          <p:nvPr/>
        </p:nvSpPr>
        <p:spPr bwMode="auto">
          <a:xfrm rot="5400000">
            <a:off x="-1371600" y="2819400"/>
            <a:ext cx="4724400" cy="1066800"/>
          </a:xfrm>
          <a:prstGeom prst="leftRightArrow">
            <a:avLst>
              <a:gd name="adj1" fmla="val 50000"/>
              <a:gd name="adj2" fmla="val 50006"/>
            </a:avLst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FFFFFF"/>
                </a:solidFill>
                <a:latin typeface="+mn-lt"/>
                <a:ea typeface="+mn-ea"/>
              </a:rPr>
              <a:t>  Availability      Consistency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Timeline Consistency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11175" y="1219200"/>
            <a:ext cx="8061325" cy="47244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sz="2400" b="1">
                <a:latin typeface="Calibri" charset="0"/>
              </a:rPr>
              <a:t>Transactions:</a:t>
            </a:r>
          </a:p>
          <a:p>
            <a:pPr lvl="2"/>
            <a:r>
              <a:rPr lang="en-US">
                <a:latin typeface="Calibri" charset="0"/>
              </a:rPr>
              <a:t>Alice changes status from “</a:t>
            </a:r>
            <a:r>
              <a:rPr lang="en-US">
                <a:solidFill>
                  <a:srgbClr val="006600"/>
                </a:solidFill>
                <a:latin typeface="Calibri" charset="0"/>
              </a:rPr>
              <a:t>Sleeping</a:t>
            </a:r>
            <a:r>
              <a:rPr lang="en-US">
                <a:latin typeface="Calibri" charset="0"/>
              </a:rPr>
              <a:t>” to “</a:t>
            </a:r>
            <a:r>
              <a:rPr lang="en-US">
                <a:solidFill>
                  <a:srgbClr val="006600"/>
                </a:solidFill>
                <a:latin typeface="Calibri" charset="0"/>
              </a:rPr>
              <a:t>Awake</a:t>
            </a:r>
            <a:r>
              <a:rPr lang="en-US">
                <a:latin typeface="Calibri" charset="0"/>
              </a:rPr>
              <a:t>”</a:t>
            </a:r>
          </a:p>
          <a:p>
            <a:pPr lvl="2"/>
            <a:r>
              <a:rPr lang="en-US">
                <a:latin typeface="Calibri" charset="0"/>
              </a:rPr>
              <a:t>Alice changes location from “</a:t>
            </a:r>
            <a:r>
              <a:rPr lang="en-US">
                <a:solidFill>
                  <a:schemeClr val="accent2"/>
                </a:solidFill>
                <a:latin typeface="Calibri" charset="0"/>
              </a:rPr>
              <a:t>Home</a:t>
            </a:r>
            <a:r>
              <a:rPr lang="en-US">
                <a:latin typeface="Calibri" charset="0"/>
              </a:rPr>
              <a:t>” to “</a:t>
            </a:r>
            <a:r>
              <a:rPr lang="en-US">
                <a:solidFill>
                  <a:schemeClr val="accent2"/>
                </a:solidFill>
                <a:latin typeface="Calibri" charset="0"/>
              </a:rPr>
              <a:t>Work</a:t>
            </a:r>
            <a:r>
              <a:rPr lang="en-US">
                <a:latin typeface="Calibri" charset="0"/>
              </a:rPr>
              <a:t>”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649413" y="3233738"/>
            <a:ext cx="633888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43138" y="3181350"/>
            <a:ext cx="122237" cy="1222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23988" y="2819400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(Alice, </a:t>
            </a:r>
            <a:r>
              <a:rPr lang="en-US" sz="1400">
                <a:solidFill>
                  <a:schemeClr val="accent2"/>
                </a:solidFill>
              </a:rPr>
              <a:t>Home</a:t>
            </a:r>
            <a:r>
              <a:rPr lang="en-US" sz="1400"/>
              <a:t>, </a:t>
            </a:r>
            <a:r>
              <a:rPr lang="en-US" sz="1400">
                <a:solidFill>
                  <a:srgbClr val="006600"/>
                </a:solidFill>
              </a:rPr>
              <a:t>Sleeping</a:t>
            </a:r>
            <a:r>
              <a:rPr lang="en-US" sz="1400"/>
              <a:t>)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595688" y="2819400"/>
            <a:ext cx="1890712" cy="484188"/>
            <a:chOff x="2196" y="2489"/>
            <a:chExt cx="1191" cy="305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712" y="2717"/>
              <a:ext cx="77" cy="7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196" y="2489"/>
              <a:ext cx="1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(Alice, </a:t>
              </a:r>
              <a:r>
                <a:rPr lang="en-US" sz="1400">
                  <a:solidFill>
                    <a:schemeClr val="accent2"/>
                  </a:solidFill>
                </a:rPr>
                <a:t>Home</a:t>
              </a:r>
              <a:r>
                <a:rPr lang="en-US" sz="1400"/>
                <a:t>, </a:t>
              </a:r>
              <a:r>
                <a:rPr lang="en-US" sz="1400">
                  <a:solidFill>
                    <a:srgbClr val="006600"/>
                  </a:solidFill>
                </a:rPr>
                <a:t>Awake</a:t>
              </a:r>
              <a:r>
                <a:rPr lang="en-US" sz="1400"/>
                <a:t>)</a:t>
              </a:r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36563" y="3065463"/>
            <a:ext cx="995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Region 1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1701800" y="5051425"/>
            <a:ext cx="6338888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295525" y="4999038"/>
            <a:ext cx="122238" cy="1222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76375" y="46370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(Alice, </a:t>
            </a:r>
            <a:r>
              <a:rPr lang="en-US" sz="1400">
                <a:solidFill>
                  <a:schemeClr val="accent2"/>
                </a:solidFill>
              </a:rPr>
              <a:t>Home</a:t>
            </a:r>
            <a:r>
              <a:rPr lang="en-US" sz="1400"/>
              <a:t>, </a:t>
            </a:r>
            <a:r>
              <a:rPr lang="en-US" sz="1400">
                <a:solidFill>
                  <a:srgbClr val="006600"/>
                </a:solidFill>
              </a:rPr>
              <a:t>Sleeping</a:t>
            </a:r>
            <a:r>
              <a:rPr lang="en-US" sz="1400"/>
              <a:t>)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623050" y="4637088"/>
            <a:ext cx="1831975" cy="484187"/>
            <a:chOff x="2229" y="3634"/>
            <a:chExt cx="1154" cy="305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745" y="3862"/>
              <a:ext cx="77" cy="7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229" y="3634"/>
              <a:ext cx="11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(Alice, </a:t>
              </a:r>
              <a:r>
                <a:rPr lang="en-US" sz="1400">
                  <a:solidFill>
                    <a:schemeClr val="accent2"/>
                  </a:solidFill>
                </a:rPr>
                <a:t>Work</a:t>
              </a:r>
              <a:r>
                <a:rPr lang="en-US" sz="1400"/>
                <a:t>, </a:t>
              </a:r>
              <a:r>
                <a:rPr lang="en-US" sz="1400">
                  <a:solidFill>
                    <a:srgbClr val="006600"/>
                  </a:solidFill>
                </a:rPr>
                <a:t>Awake</a:t>
              </a:r>
              <a:r>
                <a:rPr lang="en-US" sz="1400"/>
                <a:t>)</a:t>
              </a:r>
            </a:p>
          </p:txBody>
        </p:sp>
      </p:grp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88950" y="4883150"/>
            <a:ext cx="995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Region 2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600325" y="3333750"/>
            <a:ext cx="976313" cy="1084263"/>
            <a:chOff x="1309" y="2813"/>
            <a:chExt cx="615" cy="683"/>
          </a:xfrm>
        </p:grpSpPr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09" y="3025"/>
              <a:ext cx="289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1531" y="2813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1521" y="2877"/>
              <a:ext cx="4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6600"/>
                  </a:solidFill>
                </a:rPr>
                <a:t>Awake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575175" y="3432175"/>
            <a:ext cx="876300" cy="1285875"/>
            <a:chOff x="1953" y="2875"/>
            <a:chExt cx="552" cy="810"/>
          </a:xfrm>
        </p:grpSpPr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53" y="3023"/>
              <a:ext cx="289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2270" y="3132"/>
              <a:ext cx="0" cy="5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2165" y="2875"/>
              <a:ext cx="3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</a:rPr>
                <a:t>Work</a:t>
              </a:r>
            </a:p>
          </p:txBody>
        </p:sp>
      </p:grp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6448425" y="3181350"/>
            <a:ext cx="122238" cy="1222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629275" y="2819400"/>
            <a:ext cx="1831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(Alice, </a:t>
            </a:r>
            <a:r>
              <a:rPr lang="en-US" sz="1400">
                <a:solidFill>
                  <a:schemeClr val="accent2"/>
                </a:solidFill>
              </a:rPr>
              <a:t>Work</a:t>
            </a:r>
            <a:r>
              <a:rPr lang="en-US" sz="1400"/>
              <a:t>, </a:t>
            </a:r>
            <a:r>
              <a:rPr lang="en-US" sz="1400">
                <a:solidFill>
                  <a:srgbClr val="006600"/>
                </a:solidFill>
              </a:rPr>
              <a:t>Awake</a:t>
            </a:r>
            <a:r>
              <a:rPr lang="en-US" sz="1400"/>
              <a:t>)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V="1">
            <a:off x="5086350" y="3303588"/>
            <a:ext cx="525463" cy="141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276850" y="4000500"/>
            <a:ext cx="539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Work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7121525" y="3273425"/>
            <a:ext cx="0" cy="1311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097713" y="3697288"/>
            <a:ext cx="1360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(Alice, </a:t>
            </a:r>
            <a:r>
              <a:rPr lang="en-US" sz="1000">
                <a:solidFill>
                  <a:schemeClr val="accent2"/>
                </a:solidFill>
              </a:rPr>
              <a:t>Work</a:t>
            </a:r>
            <a:r>
              <a:rPr lang="en-US" sz="1000"/>
              <a:t>, </a:t>
            </a:r>
            <a:r>
              <a:rPr lang="en-US" sz="1000">
                <a:solidFill>
                  <a:srgbClr val="006600"/>
                </a:solidFill>
              </a:rPr>
              <a:t>Awake</a:t>
            </a:r>
            <a:r>
              <a:rPr lang="en-US" sz="1000"/>
              <a:t>)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3400" y="5486400"/>
            <a:ext cx="585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charset="0"/>
              </a:rPr>
              <a:t>No replica should see record as (Alice, </a:t>
            </a:r>
            <a:r>
              <a:rPr lang="en-US" sz="2000" b="1">
                <a:solidFill>
                  <a:schemeClr val="accent2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Work</a:t>
            </a:r>
            <a:r>
              <a:rPr lang="en-US" sz="2000" b="1">
                <a:latin typeface="Calibri" charset="0"/>
              </a:rPr>
              <a:t>, </a:t>
            </a:r>
            <a:r>
              <a:rPr lang="en-US" b="1">
                <a:solidFill>
                  <a:srgbClr val="006600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Sleeping</a:t>
            </a:r>
            <a:r>
              <a:rPr lang="en-US" sz="2000" b="1">
                <a:latin typeface="Calibri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333399"/>
                </a:solidFill>
              </a:rPr>
              <a:t>Timeline consistency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en-US" dirty="0" smtClean="0"/>
              <a:t>comes at a price</a:t>
            </a:r>
          </a:p>
          <a:p>
            <a:pPr lvl="1"/>
            <a:r>
              <a:rPr lang="en-US" dirty="0" smtClean="0"/>
              <a:t>Writes not originating in record master region forward to master and have longer latency</a:t>
            </a:r>
          </a:p>
          <a:p>
            <a:pPr lvl="1"/>
            <a:r>
              <a:rPr lang="en-US" dirty="0" smtClean="0"/>
              <a:t>When master region down, record is unavailable for write</a:t>
            </a:r>
          </a:p>
          <a:p>
            <a:r>
              <a:rPr lang="en-US" dirty="0" smtClean="0"/>
              <a:t>We added </a:t>
            </a:r>
            <a:r>
              <a:rPr lang="en-US" i="1" dirty="0" smtClean="0">
                <a:solidFill>
                  <a:schemeClr val="accent2"/>
                </a:solidFill>
              </a:rPr>
              <a:t>eventual consistency </a:t>
            </a:r>
            <a:r>
              <a:rPr lang="en-US" dirty="0" smtClean="0"/>
              <a:t>mode</a:t>
            </a:r>
          </a:p>
          <a:p>
            <a:pPr lvl="1"/>
            <a:r>
              <a:rPr lang="en-US" dirty="0" smtClean="0"/>
              <a:t>On conflict, latest write per field wins</a:t>
            </a:r>
          </a:p>
          <a:p>
            <a:pPr lvl="1"/>
            <a:r>
              <a:rPr lang="en-US" dirty="0" smtClean="0"/>
              <a:t>Target customers</a:t>
            </a:r>
          </a:p>
          <a:p>
            <a:pPr lvl="2"/>
            <a:r>
              <a:rPr lang="en-US" dirty="0" smtClean="0"/>
              <a:t>Those that externally guarantee no conflicts</a:t>
            </a:r>
          </a:p>
          <a:p>
            <a:pPr lvl="2"/>
            <a:r>
              <a:rPr lang="en-US" dirty="0" smtClean="0"/>
              <a:t>Those that understand/can 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PNUTS Architecture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Recent Developments</a:t>
            </a:r>
          </a:p>
          <a:p>
            <a:pPr lvl="1"/>
            <a:r>
              <a:rPr lang="en-US" dirty="0" smtClean="0"/>
              <a:t>New features</a:t>
            </a:r>
          </a:p>
          <a:p>
            <a:pPr lvl="1"/>
            <a:r>
              <a:rPr lang="en-US" dirty="0" smtClean="0"/>
              <a:t>New challenges</a:t>
            </a:r>
          </a:p>
          <a:p>
            <a:r>
              <a:rPr lang="en-US" dirty="0" smtClean="0"/>
              <a:t>Adoption at Yahoo!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Ordered Table Challenges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02650" y="1776471"/>
            <a:ext cx="1951662" cy="7806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02650" y="2709474"/>
            <a:ext cx="1951662" cy="7806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02650" y="3668377"/>
            <a:ext cx="1951662" cy="7806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495746" y="1591805"/>
            <a:ext cx="868597" cy="3035822"/>
            <a:chOff x="4495746" y="2009285"/>
            <a:chExt cx="868597" cy="3035822"/>
          </a:xfrm>
        </p:grpSpPr>
        <p:sp>
          <p:nvSpPr>
            <p:cNvPr id="9" name="TextBox 8"/>
            <p:cNvSpPr txBox="1"/>
            <p:nvPr/>
          </p:nvSpPr>
          <p:spPr>
            <a:xfrm>
              <a:off x="4572000" y="2009285"/>
              <a:ext cx="748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MIN</a:t>
              </a:r>
              <a:endParaRPr 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85340" y="2822695"/>
              <a:ext cx="270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I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13250" y="3768049"/>
              <a:ext cx="389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5746" y="4583442"/>
              <a:ext cx="868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MAX</a:t>
              </a:r>
              <a:endParaRPr lang="en-US" sz="24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23130" y="1576416"/>
            <a:ext cx="112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apple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9946" y="1995266"/>
            <a:ext cx="1202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carrot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9594" y="2376590"/>
            <a:ext cx="1381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tomato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2475" y="2759114"/>
            <a:ext cx="1441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banana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9871" y="3149854"/>
            <a:ext cx="1641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avocado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8161" y="3569150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lemon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89781" y="1619916"/>
            <a:ext cx="1758153" cy="2421785"/>
            <a:chOff x="2789781" y="2037396"/>
            <a:chExt cx="1758153" cy="2421785"/>
          </a:xfrm>
        </p:grpSpPr>
        <p:sp>
          <p:nvSpPr>
            <p:cNvPr id="21" name="Right Arrow 20"/>
            <p:cNvSpPr/>
            <p:nvPr/>
          </p:nvSpPr>
          <p:spPr>
            <a:xfrm>
              <a:off x="2863529" y="2037396"/>
              <a:ext cx="1684405" cy="933003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2789781" y="3337866"/>
              <a:ext cx="1684405" cy="229467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2811341" y="4229714"/>
              <a:ext cx="1684405" cy="229467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80762" y="1597153"/>
            <a:ext cx="896526" cy="3035822"/>
            <a:chOff x="4495746" y="2009285"/>
            <a:chExt cx="896526" cy="3035822"/>
          </a:xfrm>
        </p:grpSpPr>
        <p:sp>
          <p:nvSpPr>
            <p:cNvPr id="26" name="TextBox 25"/>
            <p:cNvSpPr txBox="1"/>
            <p:nvPr/>
          </p:nvSpPr>
          <p:spPr>
            <a:xfrm>
              <a:off x="4572000" y="2009285"/>
              <a:ext cx="748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MIN</a:t>
              </a:r>
              <a:endParaRPr lang="en-US" sz="2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85340" y="2822695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13250" y="3768049"/>
              <a:ext cx="3671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L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95746" y="4583442"/>
              <a:ext cx="868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MAX</a:t>
              </a:r>
              <a:endParaRPr lang="en-US" sz="24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64283" y="2053470"/>
            <a:ext cx="1692733" cy="2058790"/>
            <a:chOff x="-1237128" y="2486245"/>
            <a:chExt cx="1692733" cy="2058790"/>
          </a:xfrm>
        </p:grpSpPr>
        <p:sp>
          <p:nvSpPr>
            <p:cNvPr id="31" name="Right Arrow 30"/>
            <p:cNvSpPr/>
            <p:nvPr/>
          </p:nvSpPr>
          <p:spPr>
            <a:xfrm>
              <a:off x="-1228800" y="2486245"/>
              <a:ext cx="1684405" cy="39718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-1232964" y="3317050"/>
              <a:ext cx="1684405" cy="39718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-1237128" y="4147855"/>
              <a:ext cx="1684405" cy="39718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90600" y="4870617"/>
            <a:ext cx="68403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Carefully choose initial tablet boundaries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Sample input keys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Same goes for any big load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Pre-split and move tablets if needed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Ordered Table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15260"/>
            <a:ext cx="8229600" cy="4525963"/>
          </a:xfrm>
        </p:spPr>
        <p:txBody>
          <a:bodyPr/>
          <a:lstStyle/>
          <a:p>
            <a:r>
              <a:rPr lang="en-US" dirty="0" smtClean="0"/>
              <a:t>Dealing with skewed workloads</a:t>
            </a:r>
          </a:p>
          <a:p>
            <a:pPr lvl="1"/>
            <a:r>
              <a:rPr lang="en-US" dirty="0" smtClean="0"/>
              <a:t>Tablet split, tablet moves</a:t>
            </a:r>
          </a:p>
          <a:p>
            <a:pPr lvl="2"/>
            <a:r>
              <a:rPr lang="en-US" dirty="0" smtClean="0"/>
              <a:t>Initially operator driven</a:t>
            </a:r>
          </a:p>
          <a:p>
            <a:pPr lvl="2"/>
            <a:r>
              <a:rPr lang="en-US" dirty="0" smtClean="0"/>
              <a:t>Now driven by </a:t>
            </a:r>
            <a:r>
              <a:rPr lang="en-US" i="1" dirty="0" smtClean="0"/>
              <a:t>Yak</a:t>
            </a:r>
            <a:r>
              <a:rPr lang="en-US" dirty="0" smtClean="0"/>
              <a:t> load balancer</a:t>
            </a:r>
          </a:p>
          <a:p>
            <a:r>
              <a:rPr lang="en-US" dirty="0" smtClean="0"/>
              <a:t>Yak</a:t>
            </a:r>
          </a:p>
          <a:p>
            <a:pPr lvl="1"/>
            <a:r>
              <a:rPr lang="en-US" dirty="0" smtClean="0"/>
              <a:t>Collect storage unit stats</a:t>
            </a:r>
          </a:p>
          <a:p>
            <a:pPr lvl="1"/>
            <a:r>
              <a:rPr lang="en-US" dirty="0" smtClean="0"/>
              <a:t>Issue move, split requests</a:t>
            </a:r>
          </a:p>
          <a:p>
            <a:pPr lvl="1"/>
            <a:r>
              <a:rPr lang="en-US" dirty="0" smtClean="0"/>
              <a:t>Be conservative, make sure loads are here to stay!</a:t>
            </a:r>
          </a:p>
          <a:p>
            <a:pPr lvl="2"/>
            <a:r>
              <a:rPr lang="en-US" dirty="0" smtClean="0"/>
              <a:t>Moves are expensive</a:t>
            </a:r>
          </a:p>
          <a:p>
            <a:pPr lvl="2"/>
            <a:r>
              <a:rPr lang="en-US" dirty="0" smtClean="0"/>
              <a:t>Splits not reversible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Many customers want a stream of updates made to their tables</a:t>
            </a:r>
          </a:p>
          <a:p>
            <a:pPr lvl="2"/>
            <a:r>
              <a:rPr lang="en-US" sz="2000" dirty="0" smtClean="0"/>
              <a:t>Update external indexes, e.g., </a:t>
            </a:r>
            <a:r>
              <a:rPr lang="en-US" sz="2000" dirty="0" err="1" smtClean="0"/>
              <a:t>Lucene</a:t>
            </a:r>
            <a:r>
              <a:rPr lang="en-US" sz="2000" dirty="0" smtClean="0"/>
              <a:t>-style index</a:t>
            </a:r>
          </a:p>
          <a:p>
            <a:pPr lvl="2"/>
            <a:r>
              <a:rPr lang="en-US" sz="2000" dirty="0" smtClean="0"/>
              <a:t>Maintain cache</a:t>
            </a:r>
          </a:p>
          <a:p>
            <a:pPr lvl="2"/>
            <a:r>
              <a:rPr lang="en-US" sz="2000" dirty="0" smtClean="0"/>
              <a:t>Dump as logs into </a:t>
            </a:r>
            <a:r>
              <a:rPr lang="en-US" sz="2000" dirty="0" err="1" smtClean="0"/>
              <a:t>Hadoop</a:t>
            </a:r>
            <a:endParaRPr lang="en-US" sz="2000" dirty="0" smtClean="0"/>
          </a:p>
          <a:p>
            <a:r>
              <a:rPr lang="en-US" sz="2800" dirty="0" smtClean="0"/>
              <a:t>Under the covers, notification stream is actually our pub/sub replication layer, </a:t>
            </a:r>
            <a:r>
              <a:rPr lang="en-US" sz="2800" dirty="0" err="1" smtClean="0"/>
              <a:t>Tribble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03620" y="5001078"/>
            <a:ext cx="1130767" cy="10263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3015" y="5001079"/>
            <a:ext cx="1496093" cy="10263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75066" y="5023655"/>
            <a:ext cx="1130767" cy="10263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84250" y="5001079"/>
            <a:ext cx="508664" cy="102630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2788" y="4654323"/>
            <a:ext cx="78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2473" y="4656847"/>
            <a:ext cx="81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pnuts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1538" y="465937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ot. client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9226" y="4641976"/>
            <a:ext cx="258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lient index, logs, etc.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4" idx="3"/>
            <a:endCxn id="5" idx="1"/>
          </p:cNvCxnSpPr>
          <p:nvPr/>
        </p:nvCxnSpPr>
        <p:spPr>
          <a:xfrm>
            <a:off x="2034387" y="5514232"/>
            <a:ext cx="81862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7" idx="1"/>
          </p:cNvCxnSpPr>
          <p:nvPr/>
        </p:nvCxnSpPr>
        <p:spPr>
          <a:xfrm>
            <a:off x="4349108" y="5514233"/>
            <a:ext cx="535142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  <a:endCxn id="6" idx="1"/>
          </p:cNvCxnSpPr>
          <p:nvPr/>
        </p:nvCxnSpPr>
        <p:spPr>
          <a:xfrm>
            <a:off x="5392914" y="5514233"/>
            <a:ext cx="1282152" cy="225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Materialized Views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4559" y="2138680"/>
          <a:ext cx="4056806" cy="1483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82858"/>
                <a:gridCol w="28739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type=bike,</a:t>
                      </a:r>
                      <a:r>
                        <a:rPr lang="en-US" baseline="0" dirty="0" smtClean="0"/>
                        <a:t> price=100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item456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type=toaster, price=20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item789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type=bike, price=200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560" y="3877065"/>
            <a:ext cx="4056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Does not efficiently support </a:t>
            </a:r>
            <a:r>
              <a:rPr lang="en-US" i="1" dirty="0" smtClean="0"/>
              <a:t>list all bikes for sale!</a:t>
            </a:r>
            <a:endParaRPr lang="en-US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03141" y="4401631"/>
          <a:ext cx="4056806" cy="1483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30840"/>
                <a:gridCol w="20259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bike_item123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price=100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bike_item789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price=200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toaster_item456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price=20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4502379" y="2439880"/>
            <a:ext cx="3520891" cy="1755512"/>
            <a:chOff x="4502379" y="2439880"/>
            <a:chExt cx="3520891" cy="175551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572000" y="2857674"/>
              <a:ext cx="2028055" cy="1671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5939949" y="3534492"/>
              <a:ext cx="1320212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02379" y="2439880"/>
              <a:ext cx="3520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Async</a:t>
              </a:r>
              <a:r>
                <a:rPr lang="en-US" dirty="0" smtClean="0"/>
                <a:t> updates via pub/sub layer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33926" y="4896481"/>
            <a:ext cx="4321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Adding/deleting item triggers add/delete on index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26" y="5631809"/>
            <a:ext cx="4321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Updating item </a:t>
            </a:r>
            <a:r>
              <a:rPr lang="en-US" i="1" dirty="0" smtClean="0">
                <a:solidFill>
                  <a:srgbClr val="FF0000"/>
                </a:solidFill>
              </a:rPr>
              <a:t>type</a:t>
            </a:r>
            <a:r>
              <a:rPr lang="en-US" dirty="0" smtClean="0">
                <a:solidFill>
                  <a:srgbClr val="FF0000"/>
                </a:solidFill>
              </a:rPr>
              <a:t> trigger delete and add on index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3141" y="6006756"/>
            <a:ext cx="4056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</a:t>
            </a:r>
            <a:r>
              <a:rPr lang="en-US" i="1" dirty="0" smtClean="0"/>
              <a:t>bikes for sale</a:t>
            </a:r>
            <a:r>
              <a:rPr lang="en-US" dirty="0" smtClean="0"/>
              <a:t> with prefix scan: </a:t>
            </a:r>
            <a:r>
              <a:rPr lang="en-US" b="1" dirty="0" smtClean="0">
                <a:solidFill>
                  <a:srgbClr val="333399"/>
                </a:solidFill>
              </a:rPr>
              <a:t>bike*</a:t>
            </a:r>
            <a:endParaRPr lang="en-US" b="1" i="1" dirty="0">
              <a:solidFill>
                <a:srgbClr val="3333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8389" y="3902295"/>
            <a:ext cx="2270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Index on </a:t>
            </a:r>
            <a:r>
              <a:rPr lang="en-US" sz="2400" b="1" i="1" dirty="0" smtClean="0">
                <a:solidFill>
                  <a:schemeClr val="accent2"/>
                </a:solidFill>
              </a:rPr>
              <a:t>type</a:t>
            </a:r>
            <a:r>
              <a:rPr lang="en-US" sz="2400" b="1" dirty="0" smtClean="0">
                <a:solidFill>
                  <a:schemeClr val="accent2"/>
                </a:solidFill>
              </a:rPr>
              <a:t>!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8328" y="1716677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Items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9" grpId="0"/>
      <p:bldP spid="19" grpId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PNUTS Architecture</a:t>
            </a:r>
          </a:p>
          <a:p>
            <a:r>
              <a:rPr lang="en-US" dirty="0" smtClean="0"/>
              <a:t>Recent Developments</a:t>
            </a:r>
          </a:p>
          <a:p>
            <a:pPr lvl="1"/>
            <a:r>
              <a:rPr lang="en-US" dirty="0" smtClean="0"/>
              <a:t>New features</a:t>
            </a:r>
          </a:p>
          <a:p>
            <a:pPr lvl="1"/>
            <a:r>
              <a:rPr lang="en-US" dirty="0" smtClean="0"/>
              <a:t>New challenges</a:t>
            </a:r>
          </a:p>
          <a:p>
            <a:r>
              <a:rPr lang="en-US" dirty="0" smtClean="0"/>
              <a:t>Adoption at Yahoo!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Operations</a:t>
            </a:r>
            <a:endParaRPr lang="en-US" dirty="0"/>
          </a:p>
        </p:txBody>
      </p: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517525" y="1720850"/>
            <a:ext cx="2530475" cy="3994150"/>
            <a:chOff x="517525" y="1720850"/>
            <a:chExt cx="2530475" cy="3994150"/>
          </a:xfrm>
        </p:grpSpPr>
        <p:pic>
          <p:nvPicPr>
            <p:cNvPr id="5" name="Picture 26" descr="laptop_us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6588" y="3387725"/>
              <a:ext cx="466725" cy="57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0" descr="laptopuser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4363" y="2486025"/>
              <a:ext cx="422275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0" descr="laptopuser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0563" y="4162425"/>
              <a:ext cx="422275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6" descr="laptop_us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5325" y="5070475"/>
              <a:ext cx="523875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2209800" y="3733800"/>
              <a:ext cx="609600" cy="609600"/>
              <a:chOff x="528" y="192"/>
              <a:chExt cx="384" cy="384"/>
            </a:xfrm>
          </p:grpSpPr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528" y="192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rgbClr val="A96500"/>
                  </a:gs>
                  <a:gs pos="100000">
                    <a:srgbClr val="FF9900">
                      <a:alpha val="50000"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AutoShape 15"/>
              <p:cNvSpPr>
                <a:spLocks noChangeArrowheads="1"/>
              </p:cNvSpPr>
              <p:nvPr/>
            </p:nvSpPr>
            <p:spPr bwMode="auto">
              <a:xfrm>
                <a:off x="624" y="288"/>
                <a:ext cx="192" cy="192"/>
              </a:xfrm>
              <a:prstGeom prst="ca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2286000" y="3810000"/>
              <a:ext cx="609600" cy="609600"/>
              <a:chOff x="528" y="192"/>
              <a:chExt cx="384" cy="384"/>
            </a:xfrm>
          </p:grpSpPr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528" y="192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rgbClr val="A96500"/>
                  </a:gs>
                  <a:gs pos="100000">
                    <a:srgbClr val="FF9900">
                      <a:alpha val="50000"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AutoShape 18"/>
              <p:cNvSpPr>
                <a:spLocks noChangeArrowheads="1"/>
              </p:cNvSpPr>
              <p:nvPr/>
            </p:nvSpPr>
            <p:spPr bwMode="auto">
              <a:xfrm>
                <a:off x="624" y="288"/>
                <a:ext cx="192" cy="192"/>
              </a:xfrm>
              <a:prstGeom prst="ca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2362200" y="3886200"/>
              <a:ext cx="609600" cy="609600"/>
              <a:chOff x="528" y="192"/>
              <a:chExt cx="384" cy="384"/>
            </a:xfrm>
          </p:grpSpPr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528" y="192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rgbClr val="A96500"/>
                  </a:gs>
                  <a:gs pos="100000">
                    <a:srgbClr val="FF9900">
                      <a:alpha val="50000"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>
                <a:off x="624" y="288"/>
                <a:ext cx="192" cy="192"/>
              </a:xfrm>
              <a:prstGeom prst="ca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2438400" y="3962400"/>
              <a:ext cx="609600" cy="609600"/>
              <a:chOff x="528" y="192"/>
              <a:chExt cx="384" cy="384"/>
            </a:xfrm>
          </p:grpSpPr>
          <p:sp>
            <p:nvSpPr>
              <p:cNvPr id="19" name="Rectangle 23"/>
              <p:cNvSpPr>
                <a:spLocks noChangeArrowheads="1"/>
              </p:cNvSpPr>
              <p:nvPr/>
            </p:nvSpPr>
            <p:spPr bwMode="auto">
              <a:xfrm>
                <a:off x="528" y="192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rgbClr val="A96500"/>
                  </a:gs>
                  <a:gs pos="100000">
                    <a:srgbClr val="FF9900">
                      <a:alpha val="50000"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utoShape 24"/>
              <p:cNvSpPr>
                <a:spLocks noChangeArrowheads="1"/>
              </p:cNvSpPr>
              <p:nvPr/>
            </p:nvSpPr>
            <p:spPr bwMode="auto">
              <a:xfrm>
                <a:off x="624" y="288"/>
                <a:ext cx="192" cy="192"/>
              </a:xfrm>
              <a:prstGeom prst="ca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2209800" y="4572000"/>
              <a:ext cx="806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HDFS</a:t>
              </a:r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>
              <a:off x="1143000" y="2895600"/>
              <a:ext cx="9906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>
              <a:off x="1143000" y="3657600"/>
              <a:ext cx="990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 flipV="1">
              <a:off x="1219200" y="4114800"/>
              <a:ext cx="914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 flipV="1">
              <a:off x="1219200" y="4267200"/>
              <a:ext cx="9144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517525" y="1720850"/>
              <a:ext cx="22256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</a:rPr>
                <a:t>1) User click history logs stored in HDFS</a:t>
              </a:r>
            </a:p>
          </p:txBody>
        </p:sp>
      </p:grpSp>
      <p:grpSp>
        <p:nvGrpSpPr>
          <p:cNvPr id="27" name="Group 97"/>
          <p:cNvGrpSpPr>
            <a:grpSpLocks/>
          </p:cNvGrpSpPr>
          <p:nvPr/>
        </p:nvGrpSpPr>
        <p:grpSpPr bwMode="auto">
          <a:xfrm>
            <a:off x="2438400" y="2209800"/>
            <a:ext cx="2133600" cy="3124200"/>
            <a:chOff x="2438401" y="2209800"/>
            <a:chExt cx="2133600" cy="3124200"/>
          </a:xfrm>
        </p:grpSpPr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4038600" y="3505200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4038600" y="3886200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4038600" y="4267200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4038600" y="4648200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5"/>
            <p:cNvSpPr>
              <a:spLocks noChangeArrowheads="1"/>
            </p:cNvSpPr>
            <p:nvPr/>
          </p:nvSpPr>
          <p:spPr bwMode="auto">
            <a:xfrm>
              <a:off x="4038600" y="5029200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3124200" y="3962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3124200" y="4038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3124200" y="4114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3124200" y="41910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3124200" y="42672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3124200" y="4343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>
              <a:off x="3124200" y="4419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3124200" y="4495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24200" y="45720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124200" y="46482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Text Box 46"/>
            <p:cNvSpPr txBox="1">
              <a:spLocks noChangeArrowheads="1"/>
            </p:cNvSpPr>
            <p:nvPr/>
          </p:nvSpPr>
          <p:spPr bwMode="auto">
            <a:xfrm>
              <a:off x="2438401" y="2209800"/>
              <a:ext cx="2133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</a:rPr>
                <a:t>2) Hadoop job builds models of user preferences</a:t>
              </a:r>
            </a:p>
          </p:txBody>
        </p:sp>
      </p:grpSp>
      <p:grpSp>
        <p:nvGrpSpPr>
          <p:cNvPr id="44" name="Group 99"/>
          <p:cNvGrpSpPr>
            <a:grpSpLocks/>
          </p:cNvGrpSpPr>
          <p:nvPr/>
        </p:nvGrpSpPr>
        <p:grpSpPr bwMode="auto">
          <a:xfrm>
            <a:off x="5546725" y="3200400"/>
            <a:ext cx="3140075" cy="3048000"/>
            <a:chOff x="5546725" y="3200400"/>
            <a:chExt cx="3140075" cy="3048000"/>
          </a:xfrm>
        </p:grpSpPr>
        <p:pic>
          <p:nvPicPr>
            <p:cNvPr id="45" name="Picture 26" descr="laptop_us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0" y="4876800"/>
              <a:ext cx="523875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6" name="Group 99"/>
            <p:cNvGrpSpPr>
              <a:grpSpLocks/>
            </p:cNvGrpSpPr>
            <p:nvPr/>
          </p:nvGrpSpPr>
          <p:grpSpPr bwMode="auto">
            <a:xfrm>
              <a:off x="5546725" y="3200400"/>
              <a:ext cx="3140075" cy="3048000"/>
              <a:chOff x="5546725" y="3200400"/>
              <a:chExt cx="3140075" cy="3048000"/>
            </a:xfrm>
          </p:grpSpPr>
          <p:sp>
            <p:nvSpPr>
              <p:cNvPr id="47" name="Text Box 48"/>
              <p:cNvSpPr txBox="1">
                <a:spLocks noChangeArrowheads="1"/>
              </p:cNvSpPr>
              <p:nvPr/>
            </p:nvSpPr>
            <p:spPr bwMode="auto">
              <a:xfrm>
                <a:off x="6689725" y="3200400"/>
                <a:ext cx="199707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accent2"/>
                    </a:solidFill>
                  </a:rPr>
                  <a:t>4) Models read from PNUTS help decide users’ frontpage content</a:t>
                </a:r>
              </a:p>
            </p:txBody>
          </p:sp>
          <p:pic>
            <p:nvPicPr>
              <p:cNvPr id="48" name="Picture 30" descr="laptopuser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620000" y="4114800"/>
                <a:ext cx="42227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" name="Rectangle 78"/>
              <p:cNvSpPr>
                <a:spLocks noChangeArrowheads="1"/>
              </p:cNvSpPr>
              <p:nvPr/>
            </p:nvSpPr>
            <p:spPr bwMode="auto">
              <a:xfrm>
                <a:off x="5638800" y="5181600"/>
                <a:ext cx="609600" cy="609600"/>
              </a:xfrm>
              <a:prstGeom prst="rect">
                <a:avLst/>
              </a:prstGeom>
              <a:gradFill rotWithShape="1">
                <a:gsLst>
                  <a:gs pos="0">
                    <a:srgbClr val="A96500"/>
                  </a:gs>
                  <a:gs pos="100000">
                    <a:srgbClr val="FF9900">
                      <a:alpha val="50000"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Text Box 80"/>
              <p:cNvSpPr txBox="1">
                <a:spLocks noChangeArrowheads="1"/>
              </p:cNvSpPr>
              <p:nvPr/>
            </p:nvSpPr>
            <p:spPr bwMode="auto">
              <a:xfrm>
                <a:off x="5546725" y="5730875"/>
                <a:ext cx="1539875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/>
                  <a:t>Candidate content</a:t>
                </a:r>
              </a:p>
            </p:txBody>
          </p:sp>
          <p:grpSp>
            <p:nvGrpSpPr>
              <p:cNvPr id="51" name="Group 88"/>
              <p:cNvGrpSpPr>
                <a:grpSpLocks/>
              </p:cNvGrpSpPr>
              <p:nvPr/>
            </p:nvGrpSpPr>
            <p:grpSpPr bwMode="auto">
              <a:xfrm>
                <a:off x="5715000" y="5257800"/>
                <a:ext cx="228600" cy="304800"/>
                <a:chOff x="2304" y="3600"/>
                <a:chExt cx="144" cy="192"/>
              </a:xfrm>
            </p:grpSpPr>
            <p:sp>
              <p:nvSpPr>
                <p:cNvPr id="70" name="Rectangle 89"/>
                <p:cNvSpPr>
                  <a:spLocks noChangeArrowheads="1"/>
                </p:cNvSpPr>
                <p:nvPr/>
              </p:nvSpPr>
              <p:spPr bwMode="auto">
                <a:xfrm>
                  <a:off x="2304" y="3600"/>
                  <a:ext cx="144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Line 90"/>
                <p:cNvSpPr>
                  <a:spLocks noChangeShapeType="1"/>
                </p:cNvSpPr>
                <p:nvPr/>
              </p:nvSpPr>
              <p:spPr bwMode="auto">
                <a:xfrm>
                  <a:off x="2327" y="3633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Line 91"/>
                <p:cNvSpPr>
                  <a:spLocks noChangeShapeType="1"/>
                </p:cNvSpPr>
                <p:nvPr/>
              </p:nvSpPr>
              <p:spPr bwMode="auto">
                <a:xfrm>
                  <a:off x="2327" y="365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Line 92"/>
                <p:cNvSpPr>
                  <a:spLocks noChangeShapeType="1"/>
                </p:cNvSpPr>
                <p:nvPr/>
              </p:nvSpPr>
              <p:spPr bwMode="auto">
                <a:xfrm>
                  <a:off x="2324" y="368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Line 93"/>
                <p:cNvSpPr>
                  <a:spLocks noChangeShapeType="1"/>
                </p:cNvSpPr>
                <p:nvPr/>
              </p:nvSpPr>
              <p:spPr bwMode="auto">
                <a:xfrm>
                  <a:off x="2327" y="371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Line 94"/>
                <p:cNvSpPr>
                  <a:spLocks noChangeShapeType="1"/>
                </p:cNvSpPr>
                <p:nvPr/>
              </p:nvSpPr>
              <p:spPr bwMode="auto">
                <a:xfrm>
                  <a:off x="2327" y="3739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2" name="Group 95"/>
              <p:cNvGrpSpPr>
                <a:grpSpLocks/>
              </p:cNvGrpSpPr>
              <p:nvPr/>
            </p:nvGrpSpPr>
            <p:grpSpPr bwMode="auto">
              <a:xfrm>
                <a:off x="5791200" y="5334000"/>
                <a:ext cx="228600" cy="304800"/>
                <a:chOff x="2304" y="3600"/>
                <a:chExt cx="144" cy="192"/>
              </a:xfrm>
            </p:grpSpPr>
            <p:sp>
              <p:nvSpPr>
                <p:cNvPr id="64" name="Rectangle 96"/>
                <p:cNvSpPr>
                  <a:spLocks noChangeArrowheads="1"/>
                </p:cNvSpPr>
                <p:nvPr/>
              </p:nvSpPr>
              <p:spPr bwMode="auto">
                <a:xfrm>
                  <a:off x="2304" y="3600"/>
                  <a:ext cx="144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Line 97"/>
                <p:cNvSpPr>
                  <a:spLocks noChangeShapeType="1"/>
                </p:cNvSpPr>
                <p:nvPr/>
              </p:nvSpPr>
              <p:spPr bwMode="auto">
                <a:xfrm>
                  <a:off x="2327" y="3633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Line 98"/>
                <p:cNvSpPr>
                  <a:spLocks noChangeShapeType="1"/>
                </p:cNvSpPr>
                <p:nvPr/>
              </p:nvSpPr>
              <p:spPr bwMode="auto">
                <a:xfrm>
                  <a:off x="2327" y="365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Line 99"/>
                <p:cNvSpPr>
                  <a:spLocks noChangeShapeType="1"/>
                </p:cNvSpPr>
                <p:nvPr/>
              </p:nvSpPr>
              <p:spPr bwMode="auto">
                <a:xfrm>
                  <a:off x="2324" y="368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Line 100"/>
                <p:cNvSpPr>
                  <a:spLocks noChangeShapeType="1"/>
                </p:cNvSpPr>
                <p:nvPr/>
              </p:nvSpPr>
              <p:spPr bwMode="auto">
                <a:xfrm>
                  <a:off x="2327" y="371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Line 101"/>
                <p:cNvSpPr>
                  <a:spLocks noChangeShapeType="1"/>
                </p:cNvSpPr>
                <p:nvPr/>
              </p:nvSpPr>
              <p:spPr bwMode="auto">
                <a:xfrm>
                  <a:off x="2327" y="3739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102"/>
              <p:cNvGrpSpPr>
                <a:grpSpLocks/>
              </p:cNvGrpSpPr>
              <p:nvPr/>
            </p:nvGrpSpPr>
            <p:grpSpPr bwMode="auto">
              <a:xfrm>
                <a:off x="5867400" y="5410200"/>
                <a:ext cx="228600" cy="304800"/>
                <a:chOff x="2304" y="3600"/>
                <a:chExt cx="144" cy="192"/>
              </a:xfrm>
            </p:grpSpPr>
            <p:sp>
              <p:nvSpPr>
                <p:cNvPr id="58" name="Rectangle 103"/>
                <p:cNvSpPr>
                  <a:spLocks noChangeArrowheads="1"/>
                </p:cNvSpPr>
                <p:nvPr/>
              </p:nvSpPr>
              <p:spPr bwMode="auto">
                <a:xfrm>
                  <a:off x="2304" y="3600"/>
                  <a:ext cx="144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104"/>
                <p:cNvSpPr>
                  <a:spLocks noChangeShapeType="1"/>
                </p:cNvSpPr>
                <p:nvPr/>
              </p:nvSpPr>
              <p:spPr bwMode="auto">
                <a:xfrm>
                  <a:off x="2327" y="3633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Line 105"/>
                <p:cNvSpPr>
                  <a:spLocks noChangeShapeType="1"/>
                </p:cNvSpPr>
                <p:nvPr/>
              </p:nvSpPr>
              <p:spPr bwMode="auto">
                <a:xfrm>
                  <a:off x="2327" y="365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Line 106"/>
                <p:cNvSpPr>
                  <a:spLocks noChangeShapeType="1"/>
                </p:cNvSpPr>
                <p:nvPr/>
              </p:nvSpPr>
              <p:spPr bwMode="auto">
                <a:xfrm>
                  <a:off x="2324" y="368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Line 107"/>
                <p:cNvSpPr>
                  <a:spLocks noChangeShapeType="1"/>
                </p:cNvSpPr>
                <p:nvPr/>
              </p:nvSpPr>
              <p:spPr bwMode="auto">
                <a:xfrm>
                  <a:off x="2327" y="371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Line 108"/>
                <p:cNvSpPr>
                  <a:spLocks noChangeShapeType="1"/>
                </p:cNvSpPr>
                <p:nvPr/>
              </p:nvSpPr>
              <p:spPr bwMode="auto">
                <a:xfrm>
                  <a:off x="2327" y="3739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4" name="Freeform 110"/>
              <p:cNvSpPr>
                <a:spLocks/>
              </p:cNvSpPr>
              <p:nvPr/>
            </p:nvSpPr>
            <p:spPr bwMode="auto">
              <a:xfrm>
                <a:off x="6248400" y="4343400"/>
                <a:ext cx="317500" cy="990600"/>
              </a:xfrm>
              <a:custGeom>
                <a:avLst/>
                <a:gdLst>
                  <a:gd name="T0" fmla="*/ 2147483647 w 200"/>
                  <a:gd name="T1" fmla="*/ 2147483647 h 624"/>
                  <a:gd name="T2" fmla="*/ 2147483647 w 200"/>
                  <a:gd name="T3" fmla="*/ 2147483647 h 624"/>
                  <a:gd name="T4" fmla="*/ 0 w 200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200"/>
                  <a:gd name="T10" fmla="*/ 0 h 624"/>
                  <a:gd name="T11" fmla="*/ 200 w 200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" h="624">
                    <a:moveTo>
                      <a:pt x="48" y="624"/>
                    </a:moveTo>
                    <a:cubicBezTo>
                      <a:pt x="124" y="460"/>
                      <a:pt x="200" y="296"/>
                      <a:pt x="192" y="192"/>
                    </a:cubicBezTo>
                    <a:cubicBezTo>
                      <a:pt x="184" y="88"/>
                      <a:pt x="92" y="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12"/>
              <p:cNvSpPr>
                <a:spLocks/>
              </p:cNvSpPr>
              <p:nvPr/>
            </p:nvSpPr>
            <p:spPr bwMode="auto">
              <a:xfrm>
                <a:off x="6248400" y="4419600"/>
                <a:ext cx="317500" cy="990600"/>
              </a:xfrm>
              <a:custGeom>
                <a:avLst/>
                <a:gdLst>
                  <a:gd name="T0" fmla="*/ 2147483647 w 200"/>
                  <a:gd name="T1" fmla="*/ 2147483647 h 624"/>
                  <a:gd name="T2" fmla="*/ 2147483647 w 200"/>
                  <a:gd name="T3" fmla="*/ 2147483647 h 624"/>
                  <a:gd name="T4" fmla="*/ 0 w 200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200"/>
                  <a:gd name="T10" fmla="*/ 0 h 624"/>
                  <a:gd name="T11" fmla="*/ 200 w 200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" h="624">
                    <a:moveTo>
                      <a:pt x="48" y="624"/>
                    </a:moveTo>
                    <a:cubicBezTo>
                      <a:pt x="124" y="460"/>
                      <a:pt x="200" y="296"/>
                      <a:pt x="192" y="192"/>
                    </a:cubicBezTo>
                    <a:cubicBezTo>
                      <a:pt x="184" y="88"/>
                      <a:pt x="92" y="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113"/>
              <p:cNvSpPr>
                <a:spLocks noChangeShapeType="1"/>
              </p:cNvSpPr>
              <p:nvPr/>
            </p:nvSpPr>
            <p:spPr bwMode="auto">
              <a:xfrm flipV="1">
                <a:off x="6324600" y="4572000"/>
                <a:ext cx="12192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114"/>
              <p:cNvSpPr>
                <a:spLocks noChangeShapeType="1"/>
              </p:cNvSpPr>
              <p:nvPr/>
            </p:nvSpPr>
            <p:spPr bwMode="auto">
              <a:xfrm flipV="1">
                <a:off x="6324600" y="5181600"/>
                <a:ext cx="12192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6" name="Group 98"/>
          <p:cNvGrpSpPr>
            <a:grpSpLocks/>
          </p:cNvGrpSpPr>
          <p:nvPr/>
        </p:nvGrpSpPr>
        <p:grpSpPr bwMode="auto">
          <a:xfrm>
            <a:off x="4495800" y="2667000"/>
            <a:ext cx="1981200" cy="2441575"/>
            <a:chOff x="4495800" y="2667000"/>
            <a:chExt cx="1981200" cy="2441575"/>
          </a:xfrm>
        </p:grpSpPr>
        <p:grpSp>
          <p:nvGrpSpPr>
            <p:cNvPr id="77" name="Group 98"/>
            <p:cNvGrpSpPr>
              <a:grpSpLocks/>
            </p:cNvGrpSpPr>
            <p:nvPr/>
          </p:nvGrpSpPr>
          <p:grpSpPr bwMode="auto">
            <a:xfrm>
              <a:off x="4495800" y="2667000"/>
              <a:ext cx="1981200" cy="2133600"/>
              <a:chOff x="4495800" y="2667000"/>
              <a:chExt cx="1981201" cy="2133600"/>
            </a:xfrm>
          </p:grpSpPr>
          <p:sp>
            <p:nvSpPr>
              <p:cNvPr id="79" name="Text Box 47"/>
              <p:cNvSpPr txBox="1">
                <a:spLocks noChangeArrowheads="1"/>
              </p:cNvSpPr>
              <p:nvPr/>
            </p:nvSpPr>
            <p:spPr bwMode="auto">
              <a:xfrm>
                <a:off x="4495801" y="2667000"/>
                <a:ext cx="1981200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accent2"/>
                    </a:solidFill>
                  </a:rPr>
                  <a:t>3) Hadoop reduce writes models to PNUTS user table</a:t>
                </a:r>
              </a:p>
            </p:txBody>
          </p:sp>
          <p:grpSp>
            <p:nvGrpSpPr>
              <p:cNvPr id="80" name="Group 49"/>
              <p:cNvGrpSpPr>
                <a:grpSpLocks/>
              </p:cNvGrpSpPr>
              <p:nvPr/>
            </p:nvGrpSpPr>
            <p:grpSpPr bwMode="auto">
              <a:xfrm>
                <a:off x="5410200" y="3962400"/>
                <a:ext cx="609600" cy="609600"/>
                <a:chOff x="528" y="192"/>
                <a:chExt cx="384" cy="384"/>
              </a:xfrm>
            </p:grpSpPr>
            <p:sp>
              <p:nvSpPr>
                <p:cNvPr id="100" name="Rectangle 50"/>
                <p:cNvSpPr>
                  <a:spLocks noChangeArrowheads="1"/>
                </p:cNvSpPr>
                <p:nvPr/>
              </p:nvSpPr>
              <p:spPr bwMode="auto">
                <a:xfrm>
                  <a:off x="528" y="192"/>
                  <a:ext cx="384" cy="384"/>
                </a:xfrm>
                <a:prstGeom prst="rect">
                  <a:avLst/>
                </a:prstGeom>
                <a:gradFill rotWithShape="1">
                  <a:gsLst>
                    <a:gs pos="0">
                      <a:srgbClr val="A96500"/>
                    </a:gs>
                    <a:gs pos="100000">
                      <a:srgbClr val="FF9900">
                        <a:alpha val="50000"/>
                      </a:srgb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AutoShape 51"/>
                <p:cNvSpPr>
                  <a:spLocks noChangeArrowheads="1"/>
                </p:cNvSpPr>
                <p:nvPr/>
              </p:nvSpPr>
              <p:spPr bwMode="auto">
                <a:xfrm>
                  <a:off x="624" y="288"/>
                  <a:ext cx="192" cy="19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1" name="Group 52"/>
              <p:cNvGrpSpPr>
                <a:grpSpLocks/>
              </p:cNvGrpSpPr>
              <p:nvPr/>
            </p:nvGrpSpPr>
            <p:grpSpPr bwMode="auto">
              <a:xfrm>
                <a:off x="5486400" y="4038600"/>
                <a:ext cx="609600" cy="609600"/>
                <a:chOff x="528" y="192"/>
                <a:chExt cx="384" cy="384"/>
              </a:xfrm>
            </p:grpSpPr>
            <p:sp>
              <p:nvSpPr>
                <p:cNvPr id="98" name="Rectangle 53"/>
                <p:cNvSpPr>
                  <a:spLocks noChangeArrowheads="1"/>
                </p:cNvSpPr>
                <p:nvPr/>
              </p:nvSpPr>
              <p:spPr bwMode="auto">
                <a:xfrm>
                  <a:off x="528" y="192"/>
                  <a:ext cx="384" cy="384"/>
                </a:xfrm>
                <a:prstGeom prst="rect">
                  <a:avLst/>
                </a:prstGeom>
                <a:gradFill rotWithShape="1">
                  <a:gsLst>
                    <a:gs pos="0">
                      <a:srgbClr val="A96500"/>
                    </a:gs>
                    <a:gs pos="100000">
                      <a:srgbClr val="FF9900">
                        <a:alpha val="50000"/>
                      </a:srgb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AutoShape 54"/>
                <p:cNvSpPr>
                  <a:spLocks noChangeArrowheads="1"/>
                </p:cNvSpPr>
                <p:nvPr/>
              </p:nvSpPr>
              <p:spPr bwMode="auto">
                <a:xfrm>
                  <a:off x="624" y="288"/>
                  <a:ext cx="192" cy="19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" name="Group 55"/>
              <p:cNvGrpSpPr>
                <a:grpSpLocks/>
              </p:cNvGrpSpPr>
              <p:nvPr/>
            </p:nvGrpSpPr>
            <p:grpSpPr bwMode="auto">
              <a:xfrm>
                <a:off x="5562600" y="4114800"/>
                <a:ext cx="609600" cy="609600"/>
                <a:chOff x="528" y="192"/>
                <a:chExt cx="384" cy="384"/>
              </a:xfrm>
            </p:grpSpPr>
            <p:sp>
              <p:nvSpPr>
                <p:cNvPr id="96" name="Rectangle 56"/>
                <p:cNvSpPr>
                  <a:spLocks noChangeArrowheads="1"/>
                </p:cNvSpPr>
                <p:nvPr/>
              </p:nvSpPr>
              <p:spPr bwMode="auto">
                <a:xfrm>
                  <a:off x="528" y="192"/>
                  <a:ext cx="384" cy="384"/>
                </a:xfrm>
                <a:prstGeom prst="rect">
                  <a:avLst/>
                </a:prstGeom>
                <a:gradFill rotWithShape="1">
                  <a:gsLst>
                    <a:gs pos="0">
                      <a:srgbClr val="A96500"/>
                    </a:gs>
                    <a:gs pos="100000">
                      <a:srgbClr val="FF9900">
                        <a:alpha val="50000"/>
                      </a:srgb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AutoShape 57"/>
                <p:cNvSpPr>
                  <a:spLocks noChangeArrowheads="1"/>
                </p:cNvSpPr>
                <p:nvPr/>
              </p:nvSpPr>
              <p:spPr bwMode="auto">
                <a:xfrm>
                  <a:off x="624" y="288"/>
                  <a:ext cx="192" cy="19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58"/>
              <p:cNvGrpSpPr>
                <a:grpSpLocks/>
              </p:cNvGrpSpPr>
              <p:nvPr/>
            </p:nvGrpSpPr>
            <p:grpSpPr bwMode="auto">
              <a:xfrm>
                <a:off x="5638800" y="4191000"/>
                <a:ext cx="609600" cy="609600"/>
                <a:chOff x="528" y="192"/>
                <a:chExt cx="384" cy="384"/>
              </a:xfrm>
            </p:grpSpPr>
            <p:sp>
              <p:nvSpPr>
                <p:cNvPr id="94" name="Rectangle 59"/>
                <p:cNvSpPr>
                  <a:spLocks noChangeArrowheads="1"/>
                </p:cNvSpPr>
                <p:nvPr/>
              </p:nvSpPr>
              <p:spPr bwMode="auto">
                <a:xfrm>
                  <a:off x="528" y="192"/>
                  <a:ext cx="384" cy="384"/>
                </a:xfrm>
                <a:prstGeom prst="rect">
                  <a:avLst/>
                </a:prstGeom>
                <a:gradFill rotWithShape="1">
                  <a:gsLst>
                    <a:gs pos="0">
                      <a:srgbClr val="A96500"/>
                    </a:gs>
                    <a:gs pos="100000">
                      <a:srgbClr val="FF9900">
                        <a:alpha val="50000"/>
                      </a:srgbClr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AutoShape 60"/>
                <p:cNvSpPr>
                  <a:spLocks noChangeArrowheads="1"/>
                </p:cNvSpPr>
                <p:nvPr/>
              </p:nvSpPr>
              <p:spPr bwMode="auto">
                <a:xfrm>
                  <a:off x="624" y="288"/>
                  <a:ext cx="192" cy="19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4" name="Line 61"/>
              <p:cNvSpPr>
                <a:spLocks noChangeShapeType="1"/>
              </p:cNvSpPr>
              <p:nvPr/>
            </p:nvSpPr>
            <p:spPr bwMode="auto">
              <a:xfrm>
                <a:off x="4495800" y="3962400"/>
                <a:ext cx="838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62"/>
              <p:cNvSpPr>
                <a:spLocks noChangeShapeType="1"/>
              </p:cNvSpPr>
              <p:nvPr/>
            </p:nvSpPr>
            <p:spPr bwMode="auto">
              <a:xfrm>
                <a:off x="4495800" y="4038600"/>
                <a:ext cx="838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63"/>
              <p:cNvSpPr>
                <a:spLocks noChangeShapeType="1"/>
              </p:cNvSpPr>
              <p:nvPr/>
            </p:nvSpPr>
            <p:spPr bwMode="auto">
              <a:xfrm>
                <a:off x="4495800" y="4114800"/>
                <a:ext cx="838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Line 64"/>
              <p:cNvSpPr>
                <a:spLocks noChangeShapeType="1"/>
              </p:cNvSpPr>
              <p:nvPr/>
            </p:nvSpPr>
            <p:spPr bwMode="auto">
              <a:xfrm>
                <a:off x="4495800" y="4191000"/>
                <a:ext cx="838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65"/>
              <p:cNvSpPr>
                <a:spLocks noChangeShapeType="1"/>
              </p:cNvSpPr>
              <p:nvPr/>
            </p:nvSpPr>
            <p:spPr bwMode="auto">
              <a:xfrm>
                <a:off x="4495800" y="4267200"/>
                <a:ext cx="838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66"/>
              <p:cNvSpPr>
                <a:spLocks noChangeShapeType="1"/>
              </p:cNvSpPr>
              <p:nvPr/>
            </p:nvSpPr>
            <p:spPr bwMode="auto">
              <a:xfrm>
                <a:off x="4495800" y="4343400"/>
                <a:ext cx="838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67"/>
              <p:cNvSpPr>
                <a:spLocks noChangeShapeType="1"/>
              </p:cNvSpPr>
              <p:nvPr/>
            </p:nvSpPr>
            <p:spPr bwMode="auto">
              <a:xfrm>
                <a:off x="4495800" y="4419600"/>
                <a:ext cx="838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68"/>
              <p:cNvSpPr>
                <a:spLocks noChangeShapeType="1"/>
              </p:cNvSpPr>
              <p:nvPr/>
            </p:nvSpPr>
            <p:spPr bwMode="auto">
              <a:xfrm>
                <a:off x="4495800" y="4495800"/>
                <a:ext cx="838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69"/>
              <p:cNvSpPr>
                <a:spLocks noChangeShapeType="1"/>
              </p:cNvSpPr>
              <p:nvPr/>
            </p:nvSpPr>
            <p:spPr bwMode="auto">
              <a:xfrm>
                <a:off x="4495800" y="4572000"/>
                <a:ext cx="838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Line 70"/>
              <p:cNvSpPr>
                <a:spLocks noChangeShapeType="1"/>
              </p:cNvSpPr>
              <p:nvPr/>
            </p:nvSpPr>
            <p:spPr bwMode="auto">
              <a:xfrm>
                <a:off x="4495800" y="4648200"/>
                <a:ext cx="838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8" name="Text Box 25"/>
            <p:cNvSpPr txBox="1">
              <a:spLocks noChangeArrowheads="1"/>
            </p:cNvSpPr>
            <p:nvPr/>
          </p:nvSpPr>
          <p:spPr bwMode="auto">
            <a:xfrm>
              <a:off x="5334000" y="4738688"/>
              <a:ext cx="9667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PNUTS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PNUTS-</a:t>
            </a:r>
            <a:r>
              <a:rPr lang="en-US" dirty="0" err="1" smtClean="0"/>
              <a:t>Hadoop</a:t>
            </a:r>
            <a:endParaRPr lang="en-US" dirty="0"/>
          </a:p>
        </p:txBody>
      </p: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436563" y="1443038"/>
            <a:ext cx="4364037" cy="4759325"/>
            <a:chOff x="436987" y="1443335"/>
            <a:chExt cx="4363613" cy="4759028"/>
          </a:xfrm>
        </p:grpSpPr>
        <p:sp>
          <p:nvSpPr>
            <p:cNvPr id="5" name="Text Box 61"/>
            <p:cNvSpPr txBox="1">
              <a:spLocks noChangeArrowheads="1"/>
            </p:cNvSpPr>
            <p:nvPr/>
          </p:nvSpPr>
          <p:spPr bwMode="auto">
            <a:xfrm>
              <a:off x="436987" y="1443335"/>
              <a:ext cx="33730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i="1" u="sng">
                  <a:solidFill>
                    <a:schemeClr val="accent2"/>
                  </a:solidFill>
                </a:rPr>
                <a:t>Reading from PNUTS</a:t>
              </a:r>
            </a:p>
          </p:txBody>
        </p:sp>
        <p:sp>
          <p:nvSpPr>
            <p:cNvPr id="6" name="Rectangle 125"/>
            <p:cNvSpPr>
              <a:spLocks noChangeArrowheads="1"/>
            </p:cNvSpPr>
            <p:nvPr/>
          </p:nvSpPr>
          <p:spPr bwMode="auto">
            <a:xfrm>
              <a:off x="2386013" y="4014788"/>
              <a:ext cx="762000" cy="304800"/>
            </a:xfrm>
            <a:prstGeom prst="rect">
              <a:avLst/>
            </a:prstGeom>
            <a:gradFill rotWithShape="1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24"/>
            <p:cNvSpPr>
              <a:spLocks noChangeArrowheads="1"/>
            </p:cNvSpPr>
            <p:nvPr/>
          </p:nvSpPr>
          <p:spPr bwMode="auto">
            <a:xfrm>
              <a:off x="2386013" y="3621088"/>
              <a:ext cx="762000" cy="304800"/>
            </a:xfrm>
            <a:prstGeom prst="rect">
              <a:avLst/>
            </a:prstGeom>
            <a:gradFill rotWithShape="1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23"/>
            <p:cNvSpPr>
              <a:spLocks noChangeArrowheads="1"/>
            </p:cNvSpPr>
            <p:nvPr/>
          </p:nvSpPr>
          <p:spPr bwMode="auto">
            <a:xfrm>
              <a:off x="2386013" y="3244850"/>
              <a:ext cx="762000" cy="304800"/>
            </a:xfrm>
            <a:prstGeom prst="rect">
              <a:avLst/>
            </a:prstGeom>
            <a:gradFill rotWithShape="1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22"/>
            <p:cNvSpPr>
              <a:spLocks noChangeArrowheads="1"/>
            </p:cNvSpPr>
            <p:nvPr/>
          </p:nvSpPr>
          <p:spPr bwMode="auto">
            <a:xfrm>
              <a:off x="2386013" y="2867025"/>
              <a:ext cx="762000" cy="304800"/>
            </a:xfrm>
            <a:prstGeom prst="rect">
              <a:avLst/>
            </a:prstGeom>
            <a:gradFill rotWithShape="1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2306638" y="1900238"/>
              <a:ext cx="13271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Hadoop Tasks</a:t>
              </a:r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 flipH="1" flipV="1">
              <a:off x="1195388" y="2481263"/>
              <a:ext cx="1143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1174750" y="2203450"/>
              <a:ext cx="11953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scan(0x2-0x4</a:t>
              </a:r>
              <a:r>
                <a:rPr lang="en-US" sz="1400" b="1"/>
                <a:t>)</a:t>
              </a:r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 flipH="1" flipV="1">
              <a:off x="1195388" y="2786063"/>
              <a:ext cx="1143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1195388" y="2557463"/>
              <a:ext cx="11953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scan(0xa-0xc</a:t>
              </a:r>
              <a:r>
                <a:rPr lang="en-US" sz="1400" b="1"/>
                <a:t>)</a:t>
              </a:r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 flipH="1" flipV="1">
              <a:off x="1271588" y="3319463"/>
              <a:ext cx="1066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1195388" y="3090863"/>
              <a:ext cx="11953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scan(0x8-0xa</a:t>
              </a:r>
              <a:r>
                <a:rPr lang="en-US" sz="1400" b="1"/>
                <a:t>)</a:t>
              </a:r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 flipH="1">
              <a:off x="1271588" y="3776663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1195388" y="3548063"/>
              <a:ext cx="11953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scan(0x0-0x2</a:t>
              </a:r>
              <a:r>
                <a:rPr lang="en-US" sz="1400" b="1"/>
                <a:t>)</a:t>
              </a:r>
            </a:p>
          </p:txBody>
        </p:sp>
        <p:sp>
          <p:nvSpPr>
            <p:cNvPr id="19" name="Line 32"/>
            <p:cNvSpPr>
              <a:spLocks noChangeShapeType="1"/>
            </p:cNvSpPr>
            <p:nvPr/>
          </p:nvSpPr>
          <p:spPr bwMode="auto">
            <a:xfrm flipH="1">
              <a:off x="1195388" y="41576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1195388" y="3929063"/>
              <a:ext cx="11953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scan(0xc-0xe</a:t>
              </a:r>
              <a:r>
                <a:rPr lang="en-US" sz="1400" b="1"/>
                <a:t>)</a:t>
              </a:r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2382838" y="2481263"/>
              <a:ext cx="762000" cy="304800"/>
            </a:xfrm>
            <a:prstGeom prst="rect">
              <a:avLst/>
            </a:prstGeom>
            <a:gradFill rotWithShape="1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3176588" y="2481263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36"/>
            <p:cNvSpPr>
              <a:spLocks noChangeShapeType="1"/>
            </p:cNvSpPr>
            <p:nvPr/>
          </p:nvSpPr>
          <p:spPr bwMode="auto">
            <a:xfrm>
              <a:off x="2414588" y="2557463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37"/>
            <p:cNvSpPr>
              <a:spLocks noChangeShapeType="1"/>
            </p:cNvSpPr>
            <p:nvPr/>
          </p:nvSpPr>
          <p:spPr bwMode="auto">
            <a:xfrm>
              <a:off x="2414588" y="2633663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38"/>
            <p:cNvSpPr>
              <a:spLocks noChangeShapeType="1"/>
            </p:cNvSpPr>
            <p:nvPr/>
          </p:nvSpPr>
          <p:spPr bwMode="auto">
            <a:xfrm>
              <a:off x="2414588" y="2709863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39"/>
            <p:cNvSpPr>
              <a:spLocks noChangeArrowheads="1"/>
            </p:cNvSpPr>
            <p:nvPr/>
          </p:nvSpPr>
          <p:spPr bwMode="auto">
            <a:xfrm>
              <a:off x="3176588" y="2862263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3176588" y="3243263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41"/>
            <p:cNvSpPr>
              <a:spLocks noChangeArrowheads="1"/>
            </p:cNvSpPr>
            <p:nvPr/>
          </p:nvSpPr>
          <p:spPr bwMode="auto">
            <a:xfrm>
              <a:off x="3176588" y="3624263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42"/>
            <p:cNvSpPr>
              <a:spLocks noChangeArrowheads="1"/>
            </p:cNvSpPr>
            <p:nvPr/>
          </p:nvSpPr>
          <p:spPr bwMode="auto">
            <a:xfrm>
              <a:off x="3176588" y="4005263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3"/>
            <p:cNvSpPr>
              <a:spLocks noChangeShapeType="1"/>
            </p:cNvSpPr>
            <p:nvPr/>
          </p:nvSpPr>
          <p:spPr bwMode="auto">
            <a:xfrm>
              <a:off x="2414588" y="2938463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44"/>
            <p:cNvSpPr>
              <a:spLocks noChangeShapeType="1"/>
            </p:cNvSpPr>
            <p:nvPr/>
          </p:nvSpPr>
          <p:spPr bwMode="auto">
            <a:xfrm>
              <a:off x="2414588" y="3014663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45"/>
            <p:cNvSpPr>
              <a:spLocks noChangeShapeType="1"/>
            </p:cNvSpPr>
            <p:nvPr/>
          </p:nvSpPr>
          <p:spPr bwMode="auto">
            <a:xfrm>
              <a:off x="2414588" y="3090863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46"/>
            <p:cNvSpPr>
              <a:spLocks noChangeShapeType="1"/>
            </p:cNvSpPr>
            <p:nvPr/>
          </p:nvSpPr>
          <p:spPr bwMode="auto">
            <a:xfrm>
              <a:off x="2414588" y="3319463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47"/>
            <p:cNvSpPr>
              <a:spLocks noChangeShapeType="1"/>
            </p:cNvSpPr>
            <p:nvPr/>
          </p:nvSpPr>
          <p:spPr bwMode="auto">
            <a:xfrm>
              <a:off x="2414588" y="3395663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48"/>
            <p:cNvSpPr>
              <a:spLocks noChangeShapeType="1"/>
            </p:cNvSpPr>
            <p:nvPr/>
          </p:nvSpPr>
          <p:spPr bwMode="auto">
            <a:xfrm>
              <a:off x="2414588" y="3471863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49"/>
            <p:cNvSpPr>
              <a:spLocks noChangeShapeType="1"/>
            </p:cNvSpPr>
            <p:nvPr/>
          </p:nvSpPr>
          <p:spPr bwMode="auto">
            <a:xfrm>
              <a:off x="2414588" y="3700463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50"/>
            <p:cNvSpPr>
              <a:spLocks noChangeShapeType="1"/>
            </p:cNvSpPr>
            <p:nvPr/>
          </p:nvSpPr>
          <p:spPr bwMode="auto">
            <a:xfrm>
              <a:off x="2414588" y="3776663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51"/>
            <p:cNvSpPr>
              <a:spLocks noChangeShapeType="1"/>
            </p:cNvSpPr>
            <p:nvPr/>
          </p:nvSpPr>
          <p:spPr bwMode="auto">
            <a:xfrm>
              <a:off x="2414588" y="3852863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52"/>
            <p:cNvSpPr>
              <a:spLocks noChangeShapeType="1"/>
            </p:cNvSpPr>
            <p:nvPr/>
          </p:nvSpPr>
          <p:spPr bwMode="auto">
            <a:xfrm>
              <a:off x="2414588" y="4081463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53"/>
            <p:cNvSpPr>
              <a:spLocks noChangeShapeType="1"/>
            </p:cNvSpPr>
            <p:nvPr/>
          </p:nvSpPr>
          <p:spPr bwMode="auto">
            <a:xfrm>
              <a:off x="2414588" y="4157663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54"/>
            <p:cNvSpPr>
              <a:spLocks noChangeShapeType="1"/>
            </p:cNvSpPr>
            <p:nvPr/>
          </p:nvSpPr>
          <p:spPr bwMode="auto">
            <a:xfrm>
              <a:off x="2414588" y="4233863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 Box 56"/>
            <p:cNvSpPr txBox="1">
              <a:spLocks noChangeArrowheads="1"/>
            </p:cNvSpPr>
            <p:nvPr/>
          </p:nvSpPr>
          <p:spPr bwMode="auto">
            <a:xfrm>
              <a:off x="3100388" y="2176463"/>
              <a:ext cx="590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>
                  <a:solidFill>
                    <a:schemeClr val="accent2"/>
                  </a:solidFill>
                </a:rPr>
                <a:t>Map</a:t>
              </a:r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509588" y="1947863"/>
              <a:ext cx="7937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PNUTS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533400" y="4462463"/>
              <a:ext cx="4267200" cy="173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indent="-342900">
                <a:buFontTx/>
                <a:buAutoNum type="arabicPeriod"/>
              </a:pPr>
              <a:r>
                <a:rPr lang="en-US"/>
                <a:t>Split PNUTS table into ranges</a:t>
              </a:r>
            </a:p>
            <a:p>
              <a:pPr marL="342900" indent="-342900">
                <a:buFontTx/>
                <a:buAutoNum type="arabicPeriod"/>
              </a:pPr>
              <a:r>
                <a:rPr lang="en-US"/>
                <a:t>Each Hadoop task assigned a range</a:t>
              </a:r>
            </a:p>
            <a:p>
              <a:pPr marL="342900" indent="-342900">
                <a:buFontTx/>
                <a:buAutoNum type="arabicPeriod"/>
              </a:pPr>
              <a:r>
                <a:rPr lang="en-US"/>
                <a:t>Task uses PNUTS scan API to retrieve records in range</a:t>
              </a:r>
            </a:p>
            <a:p>
              <a:pPr marL="342900" indent="-342900">
                <a:buFontTx/>
                <a:buAutoNum type="arabicPeriod"/>
              </a:pPr>
              <a:r>
                <a:rPr lang="en-US"/>
                <a:t>Task feeds scan results and feeds records to map function</a:t>
              </a:r>
            </a:p>
          </p:txBody>
        </p:sp>
        <p:grpSp>
          <p:nvGrpSpPr>
            <p:cNvPr id="45" name="Group 104"/>
            <p:cNvGrpSpPr>
              <a:grpSpLocks/>
            </p:cNvGrpSpPr>
            <p:nvPr/>
          </p:nvGrpSpPr>
          <p:grpSpPr bwMode="auto">
            <a:xfrm>
              <a:off x="533400" y="2286000"/>
              <a:ext cx="609600" cy="609600"/>
              <a:chOff x="528" y="192"/>
              <a:chExt cx="384" cy="384"/>
            </a:xfrm>
          </p:grpSpPr>
          <p:sp>
            <p:nvSpPr>
              <p:cNvPr id="55" name="Rectangle 105"/>
              <p:cNvSpPr>
                <a:spLocks noChangeArrowheads="1"/>
              </p:cNvSpPr>
              <p:nvPr/>
            </p:nvSpPr>
            <p:spPr bwMode="auto">
              <a:xfrm>
                <a:off x="528" y="192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rgbClr val="A96500"/>
                  </a:gs>
                  <a:gs pos="100000">
                    <a:srgbClr val="FF9900">
                      <a:alpha val="50000"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AutoShape 106"/>
              <p:cNvSpPr>
                <a:spLocks noChangeArrowheads="1"/>
              </p:cNvSpPr>
              <p:nvPr/>
            </p:nvSpPr>
            <p:spPr bwMode="auto">
              <a:xfrm>
                <a:off x="624" y="288"/>
                <a:ext cx="192" cy="192"/>
              </a:xfrm>
              <a:prstGeom prst="can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107"/>
            <p:cNvGrpSpPr>
              <a:grpSpLocks/>
            </p:cNvGrpSpPr>
            <p:nvPr/>
          </p:nvGrpSpPr>
          <p:grpSpPr bwMode="auto">
            <a:xfrm>
              <a:off x="533400" y="2971800"/>
              <a:ext cx="609600" cy="609600"/>
              <a:chOff x="528" y="192"/>
              <a:chExt cx="384" cy="384"/>
            </a:xfrm>
          </p:grpSpPr>
          <p:sp>
            <p:nvSpPr>
              <p:cNvPr id="53" name="Rectangle 108"/>
              <p:cNvSpPr>
                <a:spLocks noChangeArrowheads="1"/>
              </p:cNvSpPr>
              <p:nvPr/>
            </p:nvSpPr>
            <p:spPr bwMode="auto">
              <a:xfrm>
                <a:off x="528" y="192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rgbClr val="A96500"/>
                  </a:gs>
                  <a:gs pos="100000">
                    <a:srgbClr val="FF9900">
                      <a:alpha val="50000"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AutoShape 109"/>
              <p:cNvSpPr>
                <a:spLocks noChangeArrowheads="1"/>
              </p:cNvSpPr>
              <p:nvPr/>
            </p:nvSpPr>
            <p:spPr bwMode="auto">
              <a:xfrm>
                <a:off x="624" y="288"/>
                <a:ext cx="192" cy="192"/>
              </a:xfrm>
              <a:prstGeom prst="can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" name="Group 110"/>
            <p:cNvGrpSpPr>
              <a:grpSpLocks/>
            </p:cNvGrpSpPr>
            <p:nvPr/>
          </p:nvGrpSpPr>
          <p:grpSpPr bwMode="auto">
            <a:xfrm>
              <a:off x="533400" y="3657600"/>
              <a:ext cx="609600" cy="609600"/>
              <a:chOff x="528" y="192"/>
              <a:chExt cx="384" cy="384"/>
            </a:xfrm>
          </p:grpSpPr>
          <p:sp>
            <p:nvSpPr>
              <p:cNvPr id="51" name="Rectangle 111"/>
              <p:cNvSpPr>
                <a:spLocks noChangeArrowheads="1"/>
              </p:cNvSpPr>
              <p:nvPr/>
            </p:nvSpPr>
            <p:spPr bwMode="auto">
              <a:xfrm>
                <a:off x="528" y="192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rgbClr val="A96500"/>
                  </a:gs>
                  <a:gs pos="100000">
                    <a:srgbClr val="FF9900">
                      <a:alpha val="50000"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AutoShape 112"/>
              <p:cNvSpPr>
                <a:spLocks noChangeArrowheads="1"/>
              </p:cNvSpPr>
              <p:nvPr/>
            </p:nvSpPr>
            <p:spPr bwMode="auto">
              <a:xfrm>
                <a:off x="624" y="288"/>
                <a:ext cx="192" cy="192"/>
              </a:xfrm>
              <a:prstGeom prst="can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8" name="Group 128"/>
            <p:cNvGrpSpPr>
              <a:grpSpLocks/>
            </p:cNvGrpSpPr>
            <p:nvPr/>
          </p:nvGrpSpPr>
          <p:grpSpPr bwMode="auto">
            <a:xfrm>
              <a:off x="2414588" y="2125663"/>
              <a:ext cx="1090612" cy="427037"/>
              <a:chOff x="2400" y="1680"/>
              <a:chExt cx="687" cy="269"/>
            </a:xfrm>
          </p:grpSpPr>
          <p:sp>
            <p:nvSpPr>
              <p:cNvPr id="49" name="Text Box 55"/>
              <p:cNvSpPr txBox="1">
                <a:spLocks noChangeArrowheads="1"/>
              </p:cNvSpPr>
              <p:nvPr/>
            </p:nvSpPr>
            <p:spPr bwMode="auto">
              <a:xfrm>
                <a:off x="2400" y="1680"/>
                <a:ext cx="68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 i="1">
                    <a:solidFill>
                      <a:schemeClr val="accent2"/>
                    </a:solidFill>
                  </a:rPr>
                  <a:t>Record</a:t>
                </a:r>
              </a:p>
            </p:txBody>
          </p:sp>
          <p:sp>
            <p:nvSpPr>
              <p:cNvPr id="50" name="Text Box 127"/>
              <p:cNvSpPr txBox="1">
                <a:spLocks noChangeArrowheads="1"/>
              </p:cNvSpPr>
              <p:nvPr/>
            </p:nvSpPr>
            <p:spPr bwMode="auto">
              <a:xfrm>
                <a:off x="2400" y="1776"/>
                <a:ext cx="68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 i="1">
                    <a:solidFill>
                      <a:schemeClr val="accent2"/>
                    </a:solidFill>
                  </a:rPr>
                  <a:t>Reader</a:t>
                </a:r>
              </a:p>
            </p:txBody>
          </p:sp>
        </p:grpSp>
      </p:grpSp>
      <p:grpSp>
        <p:nvGrpSpPr>
          <p:cNvPr id="57" name="Group 88"/>
          <p:cNvGrpSpPr>
            <a:grpSpLocks/>
          </p:cNvGrpSpPr>
          <p:nvPr/>
        </p:nvGrpSpPr>
        <p:grpSpPr bwMode="auto">
          <a:xfrm>
            <a:off x="4913313" y="1371600"/>
            <a:ext cx="4033837" cy="3432175"/>
            <a:chOff x="4913313" y="1371600"/>
            <a:chExt cx="4033837" cy="3432175"/>
          </a:xfrm>
        </p:grpSpPr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5486400" y="2438400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Text Box 62"/>
            <p:cNvSpPr txBox="1">
              <a:spLocks noChangeArrowheads="1"/>
            </p:cNvSpPr>
            <p:nvPr/>
          </p:nvSpPr>
          <p:spPr bwMode="auto">
            <a:xfrm>
              <a:off x="5714724" y="1371600"/>
              <a:ext cx="28196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i="1" u="sng">
                  <a:solidFill>
                    <a:schemeClr val="accent2"/>
                  </a:solidFill>
                </a:rPr>
                <a:t>Writing to PNUTS</a:t>
              </a:r>
            </a:p>
          </p:txBody>
        </p:sp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5486400" y="2819400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4"/>
            <p:cNvSpPr>
              <a:spLocks noChangeArrowheads="1"/>
            </p:cNvSpPr>
            <p:nvPr/>
          </p:nvSpPr>
          <p:spPr bwMode="auto">
            <a:xfrm>
              <a:off x="5486400" y="3200400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5"/>
            <p:cNvSpPr>
              <a:spLocks noChangeArrowheads="1"/>
            </p:cNvSpPr>
            <p:nvPr/>
          </p:nvSpPr>
          <p:spPr bwMode="auto">
            <a:xfrm>
              <a:off x="5486400" y="3581400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6"/>
            <p:cNvSpPr>
              <a:spLocks noChangeArrowheads="1"/>
            </p:cNvSpPr>
            <p:nvPr/>
          </p:nvSpPr>
          <p:spPr bwMode="auto">
            <a:xfrm>
              <a:off x="5486400" y="3962400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Text Box 67"/>
            <p:cNvSpPr txBox="1">
              <a:spLocks noChangeArrowheads="1"/>
            </p:cNvSpPr>
            <p:nvPr/>
          </p:nvSpPr>
          <p:spPr bwMode="auto">
            <a:xfrm>
              <a:off x="4913313" y="2133600"/>
              <a:ext cx="16398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>
                  <a:solidFill>
                    <a:schemeClr val="accent2"/>
                  </a:solidFill>
                </a:rPr>
                <a:t>Map or Reduce</a:t>
              </a:r>
            </a:p>
          </p:txBody>
        </p:sp>
        <p:sp>
          <p:nvSpPr>
            <p:cNvPr id="65" name="Text Box 72"/>
            <p:cNvSpPr txBox="1">
              <a:spLocks noChangeArrowheads="1"/>
            </p:cNvSpPr>
            <p:nvPr/>
          </p:nvSpPr>
          <p:spPr bwMode="auto">
            <a:xfrm>
              <a:off x="5105400" y="1889125"/>
              <a:ext cx="13271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Hadoop Tasks</a:t>
              </a:r>
            </a:p>
          </p:txBody>
        </p:sp>
        <p:sp>
          <p:nvSpPr>
            <p:cNvPr id="66" name="Text Box 82"/>
            <p:cNvSpPr txBox="1">
              <a:spLocks noChangeArrowheads="1"/>
            </p:cNvSpPr>
            <p:nvPr/>
          </p:nvSpPr>
          <p:spPr bwMode="auto">
            <a:xfrm>
              <a:off x="8153400" y="1981200"/>
              <a:ext cx="7937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PNUTS</a:t>
              </a:r>
            </a:p>
          </p:txBody>
        </p:sp>
        <p:sp>
          <p:nvSpPr>
            <p:cNvPr id="67" name="Text Box 83"/>
            <p:cNvSpPr txBox="1">
              <a:spLocks noChangeArrowheads="1"/>
            </p:cNvSpPr>
            <p:nvPr/>
          </p:nvSpPr>
          <p:spPr bwMode="auto">
            <a:xfrm>
              <a:off x="7239000" y="2819400"/>
              <a:ext cx="7745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Router</a:t>
              </a:r>
            </a:p>
          </p:txBody>
        </p:sp>
        <p:sp>
          <p:nvSpPr>
            <p:cNvPr id="68" name="Line 84"/>
            <p:cNvSpPr>
              <a:spLocks noChangeShapeType="1"/>
            </p:cNvSpPr>
            <p:nvPr/>
          </p:nvSpPr>
          <p:spPr bwMode="auto">
            <a:xfrm>
              <a:off x="5867400" y="2590800"/>
              <a:ext cx="14478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85"/>
            <p:cNvSpPr>
              <a:spLocks noChangeShapeType="1"/>
            </p:cNvSpPr>
            <p:nvPr/>
          </p:nvSpPr>
          <p:spPr bwMode="auto">
            <a:xfrm>
              <a:off x="5867400" y="2971800"/>
              <a:ext cx="1371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86"/>
            <p:cNvSpPr>
              <a:spLocks noChangeShapeType="1"/>
            </p:cNvSpPr>
            <p:nvPr/>
          </p:nvSpPr>
          <p:spPr bwMode="auto">
            <a:xfrm>
              <a:off x="5867400" y="2667000"/>
              <a:ext cx="1447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87"/>
            <p:cNvSpPr>
              <a:spLocks noChangeShapeType="1"/>
            </p:cNvSpPr>
            <p:nvPr/>
          </p:nvSpPr>
          <p:spPr bwMode="auto">
            <a:xfrm>
              <a:off x="5867400" y="3352800"/>
              <a:ext cx="1447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88"/>
            <p:cNvSpPr>
              <a:spLocks noChangeShapeType="1"/>
            </p:cNvSpPr>
            <p:nvPr/>
          </p:nvSpPr>
          <p:spPr bwMode="auto">
            <a:xfrm flipV="1">
              <a:off x="5867400" y="3505200"/>
              <a:ext cx="1447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89"/>
            <p:cNvSpPr>
              <a:spLocks noChangeShapeType="1"/>
            </p:cNvSpPr>
            <p:nvPr/>
          </p:nvSpPr>
          <p:spPr bwMode="auto">
            <a:xfrm flipV="1">
              <a:off x="5867400" y="3581400"/>
              <a:ext cx="1447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Text Box 91"/>
            <p:cNvSpPr txBox="1">
              <a:spLocks noChangeArrowheads="1"/>
            </p:cNvSpPr>
            <p:nvPr/>
          </p:nvSpPr>
          <p:spPr bwMode="auto">
            <a:xfrm>
              <a:off x="6419850" y="2667000"/>
              <a:ext cx="514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set</a:t>
              </a:r>
            </a:p>
          </p:txBody>
        </p:sp>
        <p:sp>
          <p:nvSpPr>
            <p:cNvPr id="75" name="Text Box 92"/>
            <p:cNvSpPr txBox="1">
              <a:spLocks noChangeArrowheads="1"/>
            </p:cNvSpPr>
            <p:nvPr/>
          </p:nvSpPr>
          <p:spPr bwMode="auto">
            <a:xfrm>
              <a:off x="6419850" y="2819400"/>
              <a:ext cx="514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set</a:t>
              </a:r>
            </a:p>
          </p:txBody>
        </p:sp>
        <p:sp>
          <p:nvSpPr>
            <p:cNvPr id="76" name="Text Box 93"/>
            <p:cNvSpPr txBox="1">
              <a:spLocks noChangeArrowheads="1"/>
            </p:cNvSpPr>
            <p:nvPr/>
          </p:nvSpPr>
          <p:spPr bwMode="auto">
            <a:xfrm>
              <a:off x="6419850" y="2986088"/>
              <a:ext cx="514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set</a:t>
              </a:r>
            </a:p>
          </p:txBody>
        </p:sp>
        <p:sp>
          <p:nvSpPr>
            <p:cNvPr id="77" name="Text Box 94"/>
            <p:cNvSpPr txBox="1">
              <a:spLocks noChangeArrowheads="1"/>
            </p:cNvSpPr>
            <p:nvPr/>
          </p:nvSpPr>
          <p:spPr bwMode="auto">
            <a:xfrm>
              <a:off x="6419850" y="3138488"/>
              <a:ext cx="514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set</a:t>
              </a:r>
            </a:p>
          </p:txBody>
        </p:sp>
        <p:sp>
          <p:nvSpPr>
            <p:cNvPr id="78" name="Text Box 95"/>
            <p:cNvSpPr txBox="1">
              <a:spLocks noChangeArrowheads="1"/>
            </p:cNvSpPr>
            <p:nvPr/>
          </p:nvSpPr>
          <p:spPr bwMode="auto">
            <a:xfrm>
              <a:off x="6400800" y="3276600"/>
              <a:ext cx="514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set</a:t>
              </a:r>
            </a:p>
          </p:txBody>
        </p:sp>
        <p:sp>
          <p:nvSpPr>
            <p:cNvPr id="79" name="Text Box 96"/>
            <p:cNvSpPr txBox="1">
              <a:spLocks noChangeArrowheads="1"/>
            </p:cNvSpPr>
            <p:nvPr/>
          </p:nvSpPr>
          <p:spPr bwMode="auto">
            <a:xfrm>
              <a:off x="6419850" y="3429000"/>
              <a:ext cx="514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set</a:t>
              </a:r>
            </a:p>
          </p:txBody>
        </p:sp>
        <p:sp>
          <p:nvSpPr>
            <p:cNvPr id="80" name="Text Box 97"/>
            <p:cNvSpPr txBox="1">
              <a:spLocks noChangeArrowheads="1"/>
            </p:cNvSpPr>
            <p:nvPr/>
          </p:nvSpPr>
          <p:spPr bwMode="auto">
            <a:xfrm>
              <a:off x="5334000" y="4433888"/>
              <a:ext cx="35718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1. Call PNUTS set to write output</a:t>
              </a:r>
            </a:p>
          </p:txBody>
        </p:sp>
        <p:grpSp>
          <p:nvGrpSpPr>
            <p:cNvPr id="81" name="Group 113"/>
            <p:cNvGrpSpPr>
              <a:grpSpLocks/>
            </p:cNvGrpSpPr>
            <p:nvPr/>
          </p:nvGrpSpPr>
          <p:grpSpPr bwMode="auto">
            <a:xfrm>
              <a:off x="8229600" y="2362200"/>
              <a:ext cx="609600" cy="609600"/>
              <a:chOff x="528" y="192"/>
              <a:chExt cx="384" cy="384"/>
            </a:xfrm>
          </p:grpSpPr>
          <p:sp>
            <p:nvSpPr>
              <p:cNvPr id="90" name="Rectangle 114"/>
              <p:cNvSpPr>
                <a:spLocks noChangeArrowheads="1"/>
              </p:cNvSpPr>
              <p:nvPr/>
            </p:nvSpPr>
            <p:spPr bwMode="auto">
              <a:xfrm>
                <a:off x="528" y="192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rgbClr val="A96500"/>
                  </a:gs>
                  <a:gs pos="100000">
                    <a:srgbClr val="FF9900">
                      <a:alpha val="50000"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AutoShape 115"/>
              <p:cNvSpPr>
                <a:spLocks noChangeArrowheads="1"/>
              </p:cNvSpPr>
              <p:nvPr/>
            </p:nvSpPr>
            <p:spPr bwMode="auto">
              <a:xfrm>
                <a:off x="624" y="288"/>
                <a:ext cx="192" cy="192"/>
              </a:xfrm>
              <a:prstGeom prst="can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2" name="Group 116"/>
            <p:cNvGrpSpPr>
              <a:grpSpLocks/>
            </p:cNvGrpSpPr>
            <p:nvPr/>
          </p:nvGrpSpPr>
          <p:grpSpPr bwMode="auto">
            <a:xfrm>
              <a:off x="8229600" y="3048000"/>
              <a:ext cx="609600" cy="609600"/>
              <a:chOff x="528" y="192"/>
              <a:chExt cx="384" cy="384"/>
            </a:xfrm>
          </p:grpSpPr>
          <p:sp>
            <p:nvSpPr>
              <p:cNvPr id="88" name="Rectangle 117"/>
              <p:cNvSpPr>
                <a:spLocks noChangeArrowheads="1"/>
              </p:cNvSpPr>
              <p:nvPr/>
            </p:nvSpPr>
            <p:spPr bwMode="auto">
              <a:xfrm>
                <a:off x="528" y="192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rgbClr val="A96500"/>
                  </a:gs>
                  <a:gs pos="100000">
                    <a:srgbClr val="FF9900">
                      <a:alpha val="50000"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AutoShape 118"/>
              <p:cNvSpPr>
                <a:spLocks noChangeArrowheads="1"/>
              </p:cNvSpPr>
              <p:nvPr/>
            </p:nvSpPr>
            <p:spPr bwMode="auto">
              <a:xfrm>
                <a:off x="624" y="288"/>
                <a:ext cx="192" cy="192"/>
              </a:xfrm>
              <a:prstGeom prst="can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3" name="Group 119"/>
            <p:cNvGrpSpPr>
              <a:grpSpLocks/>
            </p:cNvGrpSpPr>
            <p:nvPr/>
          </p:nvGrpSpPr>
          <p:grpSpPr bwMode="auto">
            <a:xfrm>
              <a:off x="8229600" y="3733800"/>
              <a:ext cx="609600" cy="609600"/>
              <a:chOff x="528" y="192"/>
              <a:chExt cx="384" cy="384"/>
            </a:xfrm>
          </p:grpSpPr>
          <p:sp>
            <p:nvSpPr>
              <p:cNvPr id="86" name="Rectangle 120"/>
              <p:cNvSpPr>
                <a:spLocks noChangeArrowheads="1"/>
              </p:cNvSpPr>
              <p:nvPr/>
            </p:nvSpPr>
            <p:spPr bwMode="auto">
              <a:xfrm>
                <a:off x="528" y="192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rgbClr val="A96500"/>
                  </a:gs>
                  <a:gs pos="100000">
                    <a:srgbClr val="FF9900">
                      <a:alpha val="50000"/>
                    </a:srgb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AutoShape 121"/>
              <p:cNvSpPr>
                <a:spLocks noChangeArrowheads="1"/>
              </p:cNvSpPr>
              <p:nvPr/>
            </p:nvSpPr>
            <p:spPr bwMode="auto">
              <a:xfrm>
                <a:off x="624" y="288"/>
                <a:ext cx="192" cy="192"/>
              </a:xfrm>
              <a:prstGeom prst="can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" name="Rectangle 126"/>
            <p:cNvSpPr>
              <a:spLocks noChangeArrowheads="1"/>
            </p:cNvSpPr>
            <p:nvPr/>
          </p:nvSpPr>
          <p:spPr bwMode="auto">
            <a:xfrm>
              <a:off x="7315200" y="3124200"/>
              <a:ext cx="609600" cy="609600"/>
            </a:xfrm>
            <a:prstGeom prst="rect">
              <a:avLst/>
            </a:prstGeom>
            <a:gradFill rotWithShape="1">
              <a:gsLst>
                <a:gs pos="0">
                  <a:srgbClr val="475E00"/>
                </a:gs>
                <a:gs pos="100000">
                  <a:srgbClr val="99CC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Text Box 129"/>
            <p:cNvSpPr txBox="1">
              <a:spLocks noChangeArrowheads="1"/>
            </p:cNvSpPr>
            <p:nvPr/>
          </p:nvSpPr>
          <p:spPr bwMode="auto">
            <a:xfrm>
              <a:off x="6419850" y="3595688"/>
              <a:ext cx="514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set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</a:t>
            </a:r>
            <a:r>
              <a:rPr lang="en-US" dirty="0" err="1" smtClean="0"/>
              <a:t>w</a:t>
            </a:r>
            <a:r>
              <a:rPr lang="en-US" dirty="0" smtClean="0"/>
              <a:t>/Snapshot</a:t>
            </a:r>
            <a:endParaRPr lang="en-US" dirty="0"/>
          </a:p>
        </p:txBody>
      </p: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4495800" y="1371600"/>
            <a:ext cx="1981200" cy="4114800"/>
            <a:chOff x="4495800" y="1371600"/>
            <a:chExt cx="1981200" cy="4114800"/>
          </a:xfrm>
        </p:grpSpPr>
        <p:sp>
          <p:nvSpPr>
            <p:cNvPr id="5" name="Rounded Rectangle 4"/>
            <p:cNvSpPr/>
            <p:nvPr/>
          </p:nvSpPr>
          <p:spPr>
            <a:xfrm>
              <a:off x="4495800" y="4724400"/>
              <a:ext cx="381000" cy="762000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18900000" scaled="0"/>
              <a:tileRect/>
            </a:gra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495800" y="2057400"/>
              <a:ext cx="381000" cy="762000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18900000" scaled="0"/>
              <a:tileRect/>
            </a:gra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096000" y="2057400"/>
              <a:ext cx="381000" cy="762000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18900000" scaled="0"/>
              <a:tileRect/>
            </a:gra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495800" y="3429000"/>
              <a:ext cx="381000" cy="762000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18900000" scaled="0"/>
              <a:tileRect/>
            </a:gra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96000" y="3429000"/>
              <a:ext cx="381000" cy="762000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18900000" scaled="0"/>
              <a:tileRect/>
            </a:gra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096000" y="4724400"/>
              <a:ext cx="381000" cy="762000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18900000" scaled="0"/>
              <a:tileRect/>
            </a:gra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13"/>
            <p:cNvSpPr txBox="1">
              <a:spLocks noChangeArrowheads="1"/>
            </p:cNvSpPr>
            <p:nvPr/>
          </p:nvSpPr>
          <p:spPr bwMode="auto">
            <a:xfrm>
              <a:off x="4953000" y="1371600"/>
              <a:ext cx="13716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/>
                <a:t>Snapshot daemons</a:t>
              </a:r>
            </a:p>
          </p:txBody>
        </p:sp>
      </p:grpSp>
      <p:grpSp>
        <p:nvGrpSpPr>
          <p:cNvPr id="12" name="Group 115"/>
          <p:cNvGrpSpPr>
            <a:grpSpLocks/>
          </p:cNvGrpSpPr>
          <p:nvPr/>
        </p:nvGrpSpPr>
        <p:grpSpPr bwMode="auto">
          <a:xfrm>
            <a:off x="3429000" y="1066800"/>
            <a:ext cx="1371600" cy="4648200"/>
            <a:chOff x="3429000" y="1066800"/>
            <a:chExt cx="1371600" cy="4648200"/>
          </a:xfrm>
        </p:grpSpPr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3505200" y="3200400"/>
              <a:ext cx="770467" cy="1143000"/>
              <a:chOff x="1600200" y="2057400"/>
              <a:chExt cx="770467" cy="1143000"/>
            </a:xfrm>
          </p:grpSpPr>
          <p:sp>
            <p:nvSpPr>
              <p:cNvPr id="27" name="Rectangle 60"/>
              <p:cNvSpPr>
                <a:spLocks noChangeArrowheads="1"/>
              </p:cNvSpPr>
              <p:nvPr/>
            </p:nvSpPr>
            <p:spPr bwMode="auto">
              <a:xfrm>
                <a:off x="1600200" y="2057400"/>
                <a:ext cx="770467" cy="1143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600200" y="2286000"/>
                <a:ext cx="7620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600200" y="2513013"/>
                <a:ext cx="762000" cy="1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600200" y="2741613"/>
                <a:ext cx="762000" cy="1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600200" y="2970213"/>
                <a:ext cx="762000" cy="1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34"/>
            <p:cNvGrpSpPr>
              <a:grpSpLocks/>
            </p:cNvGrpSpPr>
            <p:nvPr/>
          </p:nvGrpSpPr>
          <p:grpSpPr bwMode="auto">
            <a:xfrm>
              <a:off x="3505200" y="1828800"/>
              <a:ext cx="770467" cy="1143000"/>
              <a:chOff x="1600200" y="2057400"/>
              <a:chExt cx="770467" cy="1143000"/>
            </a:xfrm>
          </p:grpSpPr>
          <p:sp>
            <p:nvSpPr>
              <p:cNvPr id="22" name="Rectangle 60"/>
              <p:cNvSpPr>
                <a:spLocks noChangeArrowheads="1"/>
              </p:cNvSpPr>
              <p:nvPr/>
            </p:nvSpPr>
            <p:spPr bwMode="auto">
              <a:xfrm>
                <a:off x="1600200" y="2057400"/>
                <a:ext cx="770467" cy="1143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1600200" y="2286000"/>
                <a:ext cx="7620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600200" y="2513013"/>
                <a:ext cx="762000" cy="1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00200" y="2741613"/>
                <a:ext cx="762000" cy="1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600200" y="2970213"/>
                <a:ext cx="762000" cy="1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3505200" y="4572000"/>
              <a:ext cx="770467" cy="1143000"/>
              <a:chOff x="1600200" y="2057400"/>
              <a:chExt cx="770467" cy="1143000"/>
            </a:xfrm>
          </p:grpSpPr>
          <p:sp>
            <p:nvSpPr>
              <p:cNvPr id="17" name="Rectangle 60"/>
              <p:cNvSpPr>
                <a:spLocks noChangeArrowheads="1"/>
              </p:cNvSpPr>
              <p:nvPr/>
            </p:nvSpPr>
            <p:spPr bwMode="auto">
              <a:xfrm>
                <a:off x="1600200" y="2057400"/>
                <a:ext cx="770467" cy="1143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600200" y="2286000"/>
                <a:ext cx="7620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600200" y="2513013"/>
                <a:ext cx="762000" cy="1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600200" y="2741613"/>
                <a:ext cx="762000" cy="1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600200" y="2970213"/>
                <a:ext cx="762000" cy="1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75"/>
            <p:cNvSpPr txBox="1">
              <a:spLocks noChangeArrowheads="1"/>
            </p:cNvSpPr>
            <p:nvPr/>
          </p:nvSpPr>
          <p:spPr bwMode="auto">
            <a:xfrm>
              <a:off x="3429000" y="1066800"/>
              <a:ext cx="1371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/>
                <a:t>Per-tablet snapshot files</a:t>
              </a:r>
            </a:p>
          </p:txBody>
        </p:sp>
      </p:grpSp>
      <p:sp>
        <p:nvSpPr>
          <p:cNvPr id="32" name="Rectangle 60"/>
          <p:cNvSpPr>
            <a:spLocks noChangeArrowheads="1"/>
          </p:cNvSpPr>
          <p:nvPr/>
        </p:nvSpPr>
        <p:spPr bwMode="auto">
          <a:xfrm>
            <a:off x="2209800" y="1828800"/>
            <a:ext cx="952500" cy="1143000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47"/>
          <p:cNvGrpSpPr>
            <a:grpSpLocks/>
          </p:cNvGrpSpPr>
          <p:nvPr/>
        </p:nvGrpSpPr>
        <p:grpSpPr bwMode="auto">
          <a:xfrm>
            <a:off x="6705600" y="1981200"/>
            <a:ext cx="914400" cy="914400"/>
            <a:chOff x="528" y="192"/>
            <a:chExt cx="384" cy="384"/>
          </a:xfrm>
        </p:grpSpPr>
        <p:sp>
          <p:nvSpPr>
            <p:cNvPr id="34" name="Rectangle 48"/>
            <p:cNvSpPr>
              <a:spLocks noChangeArrowheads="1"/>
            </p:cNvSpPr>
            <p:nvPr/>
          </p:nvSpPr>
          <p:spPr bwMode="auto">
            <a:xfrm>
              <a:off x="528" y="192"/>
              <a:ext cx="384" cy="384"/>
            </a:xfrm>
            <a:prstGeom prst="rect">
              <a:avLst/>
            </a:prstGeom>
            <a:gradFill rotWithShape="1">
              <a:gsLst>
                <a:gs pos="0">
                  <a:srgbClr val="A96500"/>
                </a:gs>
                <a:gs pos="100000">
                  <a:srgbClr val="FF9900">
                    <a:alpha val="50000"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49"/>
            <p:cNvSpPr>
              <a:spLocks noChangeArrowheads="1"/>
            </p:cNvSpPr>
            <p:nvPr/>
          </p:nvSpPr>
          <p:spPr bwMode="auto">
            <a:xfrm>
              <a:off x="624" y="288"/>
              <a:ext cx="192" cy="192"/>
            </a:xfrm>
            <a:prstGeom prst="can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Rectangle 60"/>
          <p:cNvSpPr>
            <a:spLocks noChangeArrowheads="1"/>
          </p:cNvSpPr>
          <p:nvPr/>
        </p:nvSpPr>
        <p:spPr bwMode="auto">
          <a:xfrm>
            <a:off x="2209800" y="3200400"/>
            <a:ext cx="952500" cy="1143000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2209800" y="4572000"/>
            <a:ext cx="952500" cy="1143000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8" name="Group 114"/>
          <p:cNvGrpSpPr>
            <a:grpSpLocks/>
          </p:cNvGrpSpPr>
          <p:nvPr/>
        </p:nvGrpSpPr>
        <p:grpSpPr bwMode="auto">
          <a:xfrm>
            <a:off x="228600" y="2400300"/>
            <a:ext cx="1981200" cy="2743200"/>
            <a:chOff x="228600" y="2400300"/>
            <a:chExt cx="1981200" cy="2743200"/>
          </a:xfrm>
        </p:grpSpPr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533400" y="3429000"/>
              <a:ext cx="609600" cy="609600"/>
            </a:xfrm>
            <a:prstGeom prst="rect">
              <a:avLst/>
            </a:prstGeom>
            <a:gradFill rotWithShape="1">
              <a:gsLst>
                <a:gs pos="0">
                  <a:srgbClr val="475E00"/>
                </a:gs>
                <a:gs pos="100000">
                  <a:srgbClr val="99CC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TextBox 49"/>
            <p:cNvSpPr txBox="1">
              <a:spLocks noChangeArrowheads="1"/>
            </p:cNvSpPr>
            <p:nvPr/>
          </p:nvSpPr>
          <p:spPr bwMode="auto">
            <a:xfrm>
              <a:off x="228600" y="2844224"/>
              <a:ext cx="13716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/>
                <a:t>PNUTS tablet map</a:t>
              </a:r>
            </a:p>
          </p:txBody>
        </p:sp>
        <p:cxnSp>
          <p:nvCxnSpPr>
            <p:cNvPr id="41" name="Straight Arrow Connector 40"/>
            <p:cNvCxnSpPr>
              <a:stCxn id="39" idx="3"/>
              <a:endCxn id="32" idx="1"/>
            </p:cNvCxnSpPr>
            <p:nvPr/>
          </p:nvCxnSpPr>
          <p:spPr>
            <a:xfrm flipV="1">
              <a:off x="1143000" y="2400300"/>
              <a:ext cx="1066800" cy="13335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9" idx="3"/>
              <a:endCxn id="36" idx="1"/>
            </p:cNvCxnSpPr>
            <p:nvPr/>
          </p:nvCxnSpPr>
          <p:spPr>
            <a:xfrm>
              <a:off x="1143000" y="3733800"/>
              <a:ext cx="1066800" cy="381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9" idx="3"/>
              <a:endCxn id="37" idx="1"/>
            </p:cNvCxnSpPr>
            <p:nvPr/>
          </p:nvCxnSpPr>
          <p:spPr>
            <a:xfrm>
              <a:off x="1143000" y="3733800"/>
              <a:ext cx="1066800" cy="14097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58"/>
          <p:cNvSpPr txBox="1">
            <a:spLocks noChangeArrowheads="1"/>
          </p:cNvSpPr>
          <p:nvPr/>
        </p:nvSpPr>
        <p:spPr bwMode="auto">
          <a:xfrm>
            <a:off x="2133600" y="12192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/>
              <a:t>Hadoop tasks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667000" y="1981200"/>
            <a:ext cx="1295400" cy="68580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667000" y="2133600"/>
            <a:ext cx="1219200" cy="7620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116"/>
          <p:cNvGrpSpPr>
            <a:grpSpLocks/>
          </p:cNvGrpSpPr>
          <p:nvPr/>
        </p:nvGrpSpPr>
        <p:grpSpPr bwMode="auto">
          <a:xfrm>
            <a:off x="2667000" y="1981200"/>
            <a:ext cx="1219200" cy="838200"/>
            <a:chOff x="2667000" y="1981200"/>
            <a:chExt cx="1219200" cy="838200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2667000" y="2209800"/>
              <a:ext cx="1219200" cy="60960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667000" y="1981200"/>
              <a:ext cx="1219200" cy="38100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2667000" y="2133600"/>
              <a:ext cx="1219200" cy="38100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2667000" y="2362200"/>
              <a:ext cx="12192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2667000" y="2667000"/>
              <a:ext cx="1219200" cy="15240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47"/>
          <p:cNvGrpSpPr>
            <a:grpSpLocks/>
          </p:cNvGrpSpPr>
          <p:nvPr/>
        </p:nvGrpSpPr>
        <p:grpSpPr bwMode="auto">
          <a:xfrm>
            <a:off x="6705600" y="3352800"/>
            <a:ext cx="914400" cy="914400"/>
            <a:chOff x="528" y="192"/>
            <a:chExt cx="384" cy="384"/>
          </a:xfrm>
        </p:grpSpPr>
        <p:sp>
          <p:nvSpPr>
            <p:cNvPr id="54" name="Rectangle 48"/>
            <p:cNvSpPr>
              <a:spLocks noChangeArrowheads="1"/>
            </p:cNvSpPr>
            <p:nvPr/>
          </p:nvSpPr>
          <p:spPr bwMode="auto">
            <a:xfrm>
              <a:off x="528" y="192"/>
              <a:ext cx="384" cy="384"/>
            </a:xfrm>
            <a:prstGeom prst="rect">
              <a:avLst/>
            </a:prstGeom>
            <a:gradFill rotWithShape="1">
              <a:gsLst>
                <a:gs pos="0">
                  <a:srgbClr val="A96500"/>
                </a:gs>
                <a:gs pos="100000">
                  <a:srgbClr val="FF9900">
                    <a:alpha val="50000"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AutoShape 49"/>
            <p:cNvSpPr>
              <a:spLocks noChangeArrowheads="1"/>
            </p:cNvSpPr>
            <p:nvPr/>
          </p:nvSpPr>
          <p:spPr bwMode="auto">
            <a:xfrm>
              <a:off x="624" y="288"/>
              <a:ext cx="192" cy="192"/>
            </a:xfrm>
            <a:prstGeom prst="can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47"/>
          <p:cNvGrpSpPr>
            <a:grpSpLocks/>
          </p:cNvGrpSpPr>
          <p:nvPr/>
        </p:nvGrpSpPr>
        <p:grpSpPr bwMode="auto">
          <a:xfrm>
            <a:off x="6705600" y="4648200"/>
            <a:ext cx="914400" cy="914400"/>
            <a:chOff x="528" y="192"/>
            <a:chExt cx="384" cy="384"/>
          </a:xfrm>
        </p:grpSpPr>
        <p:sp>
          <p:nvSpPr>
            <p:cNvPr id="57" name="Rectangle 48"/>
            <p:cNvSpPr>
              <a:spLocks noChangeArrowheads="1"/>
            </p:cNvSpPr>
            <p:nvPr/>
          </p:nvSpPr>
          <p:spPr bwMode="auto">
            <a:xfrm>
              <a:off x="528" y="192"/>
              <a:ext cx="384" cy="384"/>
            </a:xfrm>
            <a:prstGeom prst="rect">
              <a:avLst/>
            </a:prstGeom>
            <a:gradFill rotWithShape="1">
              <a:gsLst>
                <a:gs pos="0">
                  <a:srgbClr val="A96500"/>
                </a:gs>
                <a:gs pos="100000">
                  <a:srgbClr val="FF9900">
                    <a:alpha val="50000"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AutoShape 49"/>
            <p:cNvSpPr>
              <a:spLocks noChangeArrowheads="1"/>
            </p:cNvSpPr>
            <p:nvPr/>
          </p:nvSpPr>
          <p:spPr bwMode="auto">
            <a:xfrm>
              <a:off x="624" y="288"/>
              <a:ext cx="192" cy="192"/>
            </a:xfrm>
            <a:prstGeom prst="can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119"/>
          <p:cNvGrpSpPr>
            <a:grpSpLocks/>
          </p:cNvGrpSpPr>
          <p:nvPr/>
        </p:nvGrpSpPr>
        <p:grpSpPr bwMode="auto">
          <a:xfrm>
            <a:off x="4876800" y="2438400"/>
            <a:ext cx="1219200" cy="2668588"/>
            <a:chOff x="4876800" y="2438400"/>
            <a:chExt cx="1219200" cy="2668588"/>
          </a:xfrm>
        </p:grpSpPr>
        <p:cxnSp>
          <p:nvCxnSpPr>
            <p:cNvPr id="60" name="Straight Arrow Connector 59"/>
            <p:cNvCxnSpPr>
              <a:stCxn id="8" idx="3"/>
              <a:endCxn id="10" idx="1"/>
            </p:cNvCxnSpPr>
            <p:nvPr/>
          </p:nvCxnSpPr>
          <p:spPr>
            <a:xfrm>
              <a:off x="4876800" y="3810000"/>
              <a:ext cx="1219200" cy="129540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118"/>
            <p:cNvGrpSpPr>
              <a:grpSpLocks/>
            </p:cNvGrpSpPr>
            <p:nvPr/>
          </p:nvGrpSpPr>
          <p:grpSpPr bwMode="auto">
            <a:xfrm>
              <a:off x="4876800" y="2438400"/>
              <a:ext cx="1219200" cy="2668588"/>
              <a:chOff x="4876800" y="2438400"/>
              <a:chExt cx="1219200" cy="2668588"/>
            </a:xfrm>
          </p:grpSpPr>
          <p:cxnSp>
            <p:nvCxnSpPr>
              <p:cNvPr id="62" name="Straight Arrow Connector 61"/>
              <p:cNvCxnSpPr>
                <a:stCxn id="6" idx="3"/>
                <a:endCxn id="7" idx="1"/>
              </p:cNvCxnSpPr>
              <p:nvPr/>
            </p:nvCxnSpPr>
            <p:spPr>
              <a:xfrm>
                <a:off x="4876800" y="2438400"/>
                <a:ext cx="1219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8" idx="3"/>
                <a:endCxn id="7" idx="1"/>
              </p:cNvCxnSpPr>
              <p:nvPr/>
            </p:nvCxnSpPr>
            <p:spPr>
              <a:xfrm flipV="1">
                <a:off x="4876800" y="2438400"/>
                <a:ext cx="1219200" cy="1371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5" idx="3"/>
                <a:endCxn id="7" idx="1"/>
              </p:cNvCxnSpPr>
              <p:nvPr/>
            </p:nvCxnSpPr>
            <p:spPr>
              <a:xfrm flipV="1">
                <a:off x="4876800" y="2438400"/>
                <a:ext cx="1219200" cy="2667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6" idx="3"/>
                <a:endCxn id="9" idx="1"/>
              </p:cNvCxnSpPr>
              <p:nvPr/>
            </p:nvCxnSpPr>
            <p:spPr>
              <a:xfrm>
                <a:off x="4876800" y="2438400"/>
                <a:ext cx="1219200" cy="1371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6" idx="3"/>
                <a:endCxn id="10" idx="1"/>
              </p:cNvCxnSpPr>
              <p:nvPr/>
            </p:nvCxnSpPr>
            <p:spPr>
              <a:xfrm>
                <a:off x="4876800" y="2438400"/>
                <a:ext cx="1219200" cy="2667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8" idx="3"/>
                <a:endCxn id="9" idx="1"/>
              </p:cNvCxnSpPr>
              <p:nvPr/>
            </p:nvCxnSpPr>
            <p:spPr>
              <a:xfrm>
                <a:off x="4876800" y="3810000"/>
                <a:ext cx="1219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5" idx="3"/>
                <a:endCxn id="9" idx="1"/>
              </p:cNvCxnSpPr>
              <p:nvPr/>
            </p:nvCxnSpPr>
            <p:spPr>
              <a:xfrm flipV="1">
                <a:off x="4876800" y="3810000"/>
                <a:ext cx="1219200" cy="1295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5" idx="3"/>
                <a:endCxn id="10" idx="1"/>
              </p:cNvCxnSpPr>
              <p:nvPr/>
            </p:nvCxnSpPr>
            <p:spPr>
              <a:xfrm>
                <a:off x="4876800" y="5105400"/>
                <a:ext cx="1219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TextBox 112"/>
          <p:cNvSpPr txBox="1">
            <a:spLocks noChangeArrowheads="1"/>
          </p:cNvSpPr>
          <p:nvPr/>
        </p:nvSpPr>
        <p:spPr bwMode="auto">
          <a:xfrm>
            <a:off x="6629400" y="1219200"/>
            <a:ext cx="121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/>
              <a:t>PNUTS Storage units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228600" y="4800600"/>
            <a:ext cx="129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Send map to tasks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2133600" y="5722938"/>
            <a:ext cx="1905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Tasks write output to snapshot files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886200" y="5722938"/>
            <a:ext cx="1905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Sender daemons send snapshots to PNUTS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019800" y="5715000"/>
            <a:ext cx="205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Receiver daemons load snapshots into PNUTS</a:t>
            </a:r>
          </a:p>
        </p:txBody>
      </p:sp>
      <p:grpSp>
        <p:nvGrpSpPr>
          <p:cNvPr id="75" name="Group 133"/>
          <p:cNvGrpSpPr>
            <a:grpSpLocks/>
          </p:cNvGrpSpPr>
          <p:nvPr/>
        </p:nvGrpSpPr>
        <p:grpSpPr bwMode="auto">
          <a:xfrm>
            <a:off x="6477000" y="2438400"/>
            <a:ext cx="457200" cy="2668588"/>
            <a:chOff x="6477000" y="2438400"/>
            <a:chExt cx="457200" cy="2668588"/>
          </a:xfrm>
        </p:grpSpPr>
        <p:cxnSp>
          <p:nvCxnSpPr>
            <p:cNvPr id="76" name="Straight Arrow Connector 75"/>
            <p:cNvCxnSpPr>
              <a:stCxn id="7" idx="3"/>
              <a:endCxn id="35" idx="2"/>
            </p:cNvCxnSpPr>
            <p:nvPr/>
          </p:nvCxnSpPr>
          <p:spPr>
            <a:xfrm>
              <a:off x="6477000" y="24384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9" idx="3"/>
              <a:endCxn id="55" idx="2"/>
            </p:cNvCxnSpPr>
            <p:nvPr/>
          </p:nvCxnSpPr>
          <p:spPr>
            <a:xfrm>
              <a:off x="6477000" y="38100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10" idx="3"/>
              <a:endCxn id="58" idx="2"/>
            </p:cNvCxnSpPr>
            <p:nvPr/>
          </p:nvCxnSpPr>
          <p:spPr>
            <a:xfrm>
              <a:off x="6477000" y="51054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2209800" y="1752600"/>
            <a:ext cx="503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foo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3459163" y="2438400"/>
            <a:ext cx="5032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foo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9" grpId="0"/>
      <p:bldP spid="79" grpId="1"/>
      <p:bldP spid="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PNUTS replicates at the table-level, potentially among 10+ data centers</a:t>
            </a:r>
          </a:p>
          <a:p>
            <a:pPr lvl="1"/>
            <a:r>
              <a:rPr lang="en-US" dirty="0" smtClean="0"/>
              <a:t>Some records only read in 1 or a few data centers</a:t>
            </a:r>
          </a:p>
          <a:p>
            <a:pPr lvl="1"/>
            <a:r>
              <a:rPr lang="en-US" dirty="0" smtClean="0"/>
              <a:t>Legal reasons prevent us from replicating user data except where created</a:t>
            </a:r>
          </a:p>
          <a:p>
            <a:pPr lvl="1"/>
            <a:r>
              <a:rPr lang="en-US" dirty="0" smtClean="0"/>
              <a:t>Tables are </a:t>
            </a:r>
            <a:r>
              <a:rPr lang="en-US" i="1" dirty="0" smtClean="0"/>
              <a:t>global</a:t>
            </a:r>
            <a:r>
              <a:rPr lang="en-US" dirty="0" smtClean="0"/>
              <a:t>, records may be </a:t>
            </a:r>
            <a:r>
              <a:rPr lang="en-US" i="1" dirty="0" smtClean="0"/>
              <a:t>local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Storing unneeded replicas wastes disk</a:t>
            </a:r>
          </a:p>
          <a:p>
            <a:pPr lvl="2"/>
            <a:r>
              <a:rPr lang="en-US" dirty="0" smtClean="0"/>
              <a:t>Maintaining unneeded replicas wastes network capacity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 smtClean="0"/>
              <a:t>Static</a:t>
            </a:r>
            <a:endParaRPr lang="en-US" sz="2400" dirty="0" smtClean="0"/>
          </a:p>
          <a:p>
            <a:pPr lvl="1"/>
            <a:r>
              <a:rPr lang="en-US" sz="2000" dirty="0" smtClean="0"/>
              <a:t>Per-record constraints</a:t>
            </a:r>
          </a:p>
          <a:p>
            <a:pPr lvl="1"/>
            <a:r>
              <a:rPr lang="en-US" sz="2000" dirty="0" smtClean="0"/>
              <a:t>Client sets mandatory, disallowed regions</a:t>
            </a:r>
          </a:p>
          <a:p>
            <a:r>
              <a:rPr lang="en-US" sz="2400" b="1" i="1" dirty="0" smtClean="0"/>
              <a:t>Dynamic</a:t>
            </a:r>
          </a:p>
          <a:p>
            <a:pPr lvl="1"/>
            <a:r>
              <a:rPr lang="en-US" sz="2000" dirty="0" smtClean="0"/>
              <a:t>Create replicas in regions where record is read</a:t>
            </a:r>
          </a:p>
          <a:p>
            <a:pPr lvl="1"/>
            <a:r>
              <a:rPr lang="en-US" sz="2000" dirty="0" smtClean="0"/>
              <a:t>Evict replicas from regions where record not read</a:t>
            </a:r>
          </a:p>
          <a:p>
            <a:pPr lvl="1"/>
            <a:r>
              <a:rPr lang="en-US" sz="2000" dirty="0" smtClean="0"/>
              <a:t>Lease-based</a:t>
            </a:r>
          </a:p>
          <a:p>
            <a:pPr lvl="2"/>
            <a:r>
              <a:rPr lang="en-US" sz="1800" dirty="0" smtClean="0"/>
              <a:t>When a replica read, guaranteed to survive for a time period</a:t>
            </a:r>
          </a:p>
          <a:p>
            <a:pPr lvl="2"/>
            <a:r>
              <a:rPr lang="en-US" sz="1800" dirty="0" smtClean="0"/>
              <a:t>Eviction lazy; when lease expires, replica deleted on next write </a:t>
            </a:r>
          </a:p>
          <a:p>
            <a:pPr lvl="1"/>
            <a:r>
              <a:rPr lang="en-US" sz="2400" dirty="0" smtClean="0"/>
              <a:t>Maintains minimum replication levels</a:t>
            </a:r>
          </a:p>
          <a:p>
            <a:pPr lvl="1"/>
            <a:r>
              <a:rPr lang="en-US" sz="2400" dirty="0" smtClean="0"/>
              <a:t>Respects explicit 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PNUTS Architecture</a:t>
            </a:r>
          </a:p>
          <a:p>
            <a:r>
              <a:rPr lang="en-US" dirty="0" smtClean="0"/>
              <a:t>Recent Developments</a:t>
            </a:r>
          </a:p>
          <a:p>
            <a:pPr lvl="1"/>
            <a:r>
              <a:rPr lang="en-US" dirty="0" smtClean="0"/>
              <a:t>New features</a:t>
            </a:r>
          </a:p>
          <a:p>
            <a:pPr lvl="1"/>
            <a:r>
              <a:rPr lang="en-US" dirty="0" smtClean="0"/>
              <a:t>New challenges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Adoption at Yahoo!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PNUTS in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100 Yahoo! applications/platforms on PNUTS</a:t>
            </a:r>
          </a:p>
          <a:p>
            <a:pPr lvl="1"/>
            <a:r>
              <a:rPr lang="en-US" dirty="0" smtClean="0"/>
              <a:t>Movies, Travel, Answers</a:t>
            </a:r>
          </a:p>
          <a:p>
            <a:pPr lvl="1"/>
            <a:r>
              <a:rPr lang="en-US" dirty="0" smtClean="0"/>
              <a:t>Over 450 tables, 50K tablets</a:t>
            </a:r>
          </a:p>
          <a:p>
            <a:r>
              <a:rPr lang="en-US" dirty="0" smtClean="0"/>
              <a:t>Growth, past 18 months</a:t>
            </a:r>
          </a:p>
          <a:p>
            <a:pPr lvl="1"/>
            <a:r>
              <a:rPr lang="en-US" dirty="0" smtClean="0"/>
              <a:t>10s to 1000s of storage servers</a:t>
            </a:r>
          </a:p>
          <a:p>
            <a:pPr lvl="1"/>
            <a:r>
              <a:rPr lang="en-US" dirty="0" smtClean="0"/>
              <a:t>Less than 5 data centers to over 15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PNUTS is a hosted service</a:t>
            </a:r>
          </a:p>
          <a:p>
            <a:pPr lvl="1"/>
            <a:r>
              <a:rPr lang="en-US" sz="2400" dirty="0" smtClean="0"/>
              <a:t>Customers don’t install</a:t>
            </a:r>
          </a:p>
          <a:p>
            <a:pPr lvl="1"/>
            <a:r>
              <a:rPr lang="en-US" sz="2400" dirty="0" smtClean="0"/>
              <a:t>Customers usually don’t wait for hardware requests</a:t>
            </a:r>
          </a:p>
          <a:p>
            <a:r>
              <a:rPr lang="en-US" sz="2800" dirty="0" smtClean="0"/>
              <a:t>Customer interaction</a:t>
            </a:r>
          </a:p>
          <a:p>
            <a:pPr lvl="1"/>
            <a:r>
              <a:rPr lang="en-US" sz="2400" dirty="0" smtClean="0"/>
              <a:t>Architects and dev mailing list help with design</a:t>
            </a:r>
          </a:p>
          <a:p>
            <a:pPr lvl="1"/>
            <a:r>
              <a:rPr lang="en-US" sz="2400" dirty="0" smtClean="0"/>
              <a:t>Ticketing to get tables</a:t>
            </a:r>
          </a:p>
          <a:p>
            <a:pPr lvl="1"/>
            <a:r>
              <a:rPr lang="en-US" sz="2400" dirty="0" smtClean="0"/>
              <a:t>Latency SLA and REST API</a:t>
            </a:r>
          </a:p>
          <a:p>
            <a:r>
              <a:rPr lang="en-US" sz="2800" dirty="0" smtClean="0"/>
              <a:t>Ticketing ensured PNUTS stays sufficiently provisioned for all customers</a:t>
            </a:r>
          </a:p>
          <a:p>
            <a:pPr lvl="1"/>
            <a:r>
              <a:rPr lang="en-US" sz="2400" dirty="0" smtClean="0"/>
              <a:t>We check on intended use, expected load,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Self-provisioned system for getting test PNUTS tables</a:t>
            </a:r>
          </a:p>
          <a:p>
            <a:r>
              <a:rPr lang="en-US" dirty="0" smtClean="0"/>
              <a:t>Start using REST API in minutes</a:t>
            </a:r>
          </a:p>
          <a:p>
            <a:r>
              <a:rPr lang="en-US" dirty="0" smtClean="0"/>
              <a:t>No SLA</a:t>
            </a:r>
          </a:p>
          <a:p>
            <a:pPr lvl="1"/>
            <a:r>
              <a:rPr lang="en-US" dirty="0" smtClean="0"/>
              <a:t>Just running on a few storage servers, shared among many clients</a:t>
            </a:r>
          </a:p>
          <a:p>
            <a:r>
              <a:rPr lang="en-US" dirty="0" smtClean="0"/>
              <a:t>No replication</a:t>
            </a:r>
          </a:p>
          <a:p>
            <a:pPr lvl="1"/>
            <a:r>
              <a:rPr lang="en-US" dirty="0" smtClean="0"/>
              <a:t>Don’t put production data here!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Adam Silberstein</a:t>
            </a:r>
          </a:p>
          <a:p>
            <a:pPr lvl="1"/>
            <a:r>
              <a:rPr lang="en-US" dirty="0" smtClean="0">
                <a:hlinkClick r:id="rId2"/>
              </a:rPr>
              <a:t>silberst@yahoo-</a:t>
            </a:r>
            <a:r>
              <a:rPr lang="en-US" dirty="0" smtClean="0">
                <a:hlinkClick r:id="rId2"/>
              </a:rPr>
              <a:t>inc.com</a:t>
            </a:r>
            <a:endParaRPr lang="en-US" dirty="0" smtClean="0"/>
          </a:p>
          <a:p>
            <a:r>
              <a:rPr lang="en-US" dirty="0" smtClean="0"/>
              <a:t>Further Reading</a:t>
            </a:r>
          </a:p>
          <a:p>
            <a:pPr lvl="1"/>
            <a:r>
              <a:rPr lang="en-US" sz="2400" dirty="0" smtClean="0"/>
              <a:t>System Overview: </a:t>
            </a:r>
            <a:r>
              <a:rPr lang="en-US" sz="2400" dirty="0" smtClean="0">
                <a:solidFill>
                  <a:schemeClr val="accent2"/>
                </a:solidFill>
              </a:rPr>
              <a:t>VLDB 2008</a:t>
            </a:r>
          </a:p>
          <a:p>
            <a:pPr lvl="1"/>
            <a:r>
              <a:rPr lang="en-US" sz="2400" dirty="0" smtClean="0"/>
              <a:t>Pre-planning for big loads: </a:t>
            </a:r>
            <a:r>
              <a:rPr lang="en-US" sz="2400" dirty="0" smtClean="0">
                <a:solidFill>
                  <a:srgbClr val="333399"/>
                </a:solidFill>
              </a:rPr>
              <a:t>SIGMOD 2008</a:t>
            </a:r>
          </a:p>
          <a:p>
            <a:pPr lvl="1"/>
            <a:r>
              <a:rPr lang="en-US" sz="2400" dirty="0" smtClean="0"/>
              <a:t>Materialized views: </a:t>
            </a:r>
            <a:r>
              <a:rPr lang="en-US" sz="2400" dirty="0" smtClean="0">
                <a:solidFill>
                  <a:srgbClr val="333399"/>
                </a:solidFill>
              </a:rPr>
              <a:t>SIGMOD 2009</a:t>
            </a:r>
          </a:p>
          <a:p>
            <a:pPr lvl="1"/>
            <a:r>
              <a:rPr lang="en-US" sz="2400" dirty="0" smtClean="0"/>
              <a:t>PNUTS-</a:t>
            </a:r>
            <a:r>
              <a:rPr lang="en-US" sz="2400" dirty="0" err="1" smtClean="0"/>
              <a:t>Hadoop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333399"/>
                </a:solidFill>
              </a:rPr>
              <a:t>SIGMOD 2011</a:t>
            </a:r>
          </a:p>
          <a:p>
            <a:pPr lvl="1"/>
            <a:r>
              <a:rPr lang="en-US" sz="2400" dirty="0" smtClean="0"/>
              <a:t>Selective replication: </a:t>
            </a:r>
            <a:r>
              <a:rPr lang="en-US" sz="2400" dirty="0" smtClean="0">
                <a:solidFill>
                  <a:schemeClr val="accent2"/>
                </a:solidFill>
              </a:rPr>
              <a:t>VLDB 2011</a:t>
            </a:r>
          </a:p>
          <a:p>
            <a:pPr lvl="1"/>
            <a:r>
              <a:rPr lang="en-US" sz="2400" dirty="0" smtClean="0"/>
              <a:t>YCSB: </a:t>
            </a:r>
            <a:r>
              <a:rPr lang="en-US" sz="2400" dirty="0" smtClean="0">
                <a:hlinkClick r:id="rId3"/>
              </a:rPr>
              <a:t>https://github.com/brianfrankcooper/YCSB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333399"/>
                </a:solidFill>
              </a:rPr>
              <a:t>SOCC 2010</a:t>
            </a:r>
            <a:endParaRPr lang="en-US" sz="240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Yahoo! Cloud Data Systems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04800" y="5334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Scan oriented workloads</a:t>
            </a:r>
          </a:p>
          <a:p>
            <a:pPr marL="114300" indent="-114300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Focus on Sequential disk I/O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486400" y="1676400"/>
            <a:ext cx="3394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CRUD </a:t>
            </a:r>
          </a:p>
          <a:p>
            <a:pPr marL="114300" indent="-114300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Point lookups and short scans</a:t>
            </a:r>
          </a:p>
          <a:p>
            <a:pPr marL="114300" indent="-114300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Index organized table and random I/Os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410200" y="5334000"/>
            <a:ext cx="365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Object retrieval and streaming</a:t>
            </a:r>
          </a:p>
          <a:p>
            <a:pPr marL="114300" indent="-114300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Scalable file storage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1828800" y="1397000"/>
          <a:ext cx="54864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PNUTS?</a:t>
            </a:r>
            <a:endParaRPr lang="en-US" dirty="0"/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3287713" y="3609975"/>
            <a:ext cx="2643187" cy="2659063"/>
            <a:chOff x="448" y="1265"/>
            <a:chExt cx="1665" cy="1675"/>
          </a:xfrm>
        </p:grpSpPr>
        <p:pic>
          <p:nvPicPr>
            <p:cNvPr id="5" name="Picture 46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" y="1287"/>
              <a:ext cx="763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7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0" y="1265"/>
              <a:ext cx="763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" y="1813"/>
              <a:ext cx="763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9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0" y="1800"/>
              <a:ext cx="763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0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" y="2368"/>
              <a:ext cx="763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1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0" y="2334"/>
              <a:ext cx="763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4" descr="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1624013"/>
            <a:ext cx="12112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2475" y="1589088"/>
            <a:ext cx="12112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2459038"/>
            <a:ext cx="12112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2475" y="2438400"/>
            <a:ext cx="12112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3340100"/>
            <a:ext cx="12112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2475" y="3286125"/>
            <a:ext cx="12112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5854700" y="1419225"/>
            <a:ext cx="2643188" cy="2659063"/>
            <a:chOff x="448" y="1265"/>
            <a:chExt cx="1665" cy="1675"/>
          </a:xfrm>
        </p:grpSpPr>
        <p:pic>
          <p:nvPicPr>
            <p:cNvPr id="18" name="Picture 25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" y="1287"/>
              <a:ext cx="763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6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0" y="1265"/>
              <a:ext cx="763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7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" y="1813"/>
              <a:ext cx="763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8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0" y="1800"/>
              <a:ext cx="763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9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" y="2368"/>
              <a:ext cx="763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0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0" y="2334"/>
              <a:ext cx="763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 Box 85"/>
          <p:cNvSpPr txBox="1">
            <a:spLocks noChangeArrowheads="1"/>
          </p:cNvSpPr>
          <p:nvPr/>
        </p:nvSpPr>
        <p:spPr bwMode="auto">
          <a:xfrm>
            <a:off x="3454400" y="1438275"/>
            <a:ext cx="2212975" cy="1754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defRPr/>
            </a:pPr>
            <a:r>
              <a:rPr lang="en-US">
                <a:latin typeface="Calibri" charset="0"/>
              </a:rPr>
              <a:t>CREATE TABLE Parts (</a:t>
            </a:r>
          </a:p>
          <a:p>
            <a:pPr marL="342900" indent="-342900" eaLnBrk="0" hangingPunct="0">
              <a:defRPr/>
            </a:pPr>
            <a:r>
              <a:rPr lang="en-US">
                <a:latin typeface="Calibri" charset="0"/>
              </a:rPr>
              <a:t>	ID VARCHAR,</a:t>
            </a:r>
          </a:p>
          <a:p>
            <a:pPr marL="342900" indent="-342900" eaLnBrk="0" hangingPunct="0">
              <a:defRPr/>
            </a:pPr>
            <a:r>
              <a:rPr lang="en-US">
                <a:latin typeface="Calibri" charset="0"/>
              </a:rPr>
              <a:t>	StockNumber INT,</a:t>
            </a:r>
          </a:p>
          <a:p>
            <a:pPr marL="342900" indent="-342900" eaLnBrk="0" hangingPunct="0">
              <a:defRPr/>
            </a:pPr>
            <a:r>
              <a:rPr lang="en-US">
                <a:latin typeface="Calibri" charset="0"/>
              </a:rPr>
              <a:t>	Status VARCHAR</a:t>
            </a:r>
          </a:p>
          <a:p>
            <a:pPr marL="342900" indent="-342900" eaLnBrk="0" hangingPunct="0">
              <a:defRPr/>
            </a:pPr>
            <a:r>
              <a:rPr lang="en-US">
                <a:latin typeface="Calibri" charset="0"/>
              </a:rPr>
              <a:t>	…</a:t>
            </a:r>
          </a:p>
          <a:p>
            <a:pPr marL="342900" indent="-342900" eaLnBrk="0" hangingPunct="0">
              <a:defRPr/>
            </a:pPr>
            <a:r>
              <a:rPr lang="en-US">
                <a:latin typeface="Calibri" charset="0"/>
              </a:rPr>
              <a:t>)</a:t>
            </a:r>
          </a:p>
        </p:txBody>
      </p:sp>
      <p:pic>
        <p:nvPicPr>
          <p:cNvPr id="25" name="Picture 87" descr="sysadm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63" y="4957763"/>
            <a:ext cx="161925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88"/>
          <p:cNvSpPr txBox="1">
            <a:spLocks noChangeArrowheads="1"/>
          </p:cNvSpPr>
          <p:nvPr/>
        </p:nvSpPr>
        <p:spPr bwMode="auto">
          <a:xfrm>
            <a:off x="685800" y="4421188"/>
            <a:ext cx="2001838" cy="400050"/>
          </a:xfrm>
          <a:prstGeom prst="rect">
            <a:avLst/>
          </a:prstGeom>
          <a:gradFill rotWithShape="1">
            <a:gsLst>
              <a:gs pos="0">
                <a:srgbClr val="E4FEFF"/>
              </a:gs>
              <a:gs pos="35001">
                <a:srgbClr val="EBFEFF"/>
              </a:gs>
              <a:gs pos="100000">
                <a:srgbClr val="F6FFFF"/>
              </a:gs>
            </a:gsLst>
            <a:lin ang="16200000" scaled="1"/>
          </a:gradFill>
          <a:ln w="9525">
            <a:solidFill>
              <a:srgbClr val="D5E8EA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defRPr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+mn-ea"/>
                <a:cs typeface="+mn-cs"/>
              </a:rPr>
              <a:t>Parallel database</a:t>
            </a:r>
          </a:p>
        </p:txBody>
      </p:sp>
      <p:sp>
        <p:nvSpPr>
          <p:cNvPr id="27" name="Text Box 91"/>
          <p:cNvSpPr txBox="1">
            <a:spLocks noChangeArrowheads="1"/>
          </p:cNvSpPr>
          <p:nvPr/>
        </p:nvSpPr>
        <p:spPr bwMode="auto">
          <a:xfrm>
            <a:off x="3351213" y="3092450"/>
            <a:ext cx="3097212" cy="400050"/>
          </a:xfrm>
          <a:prstGeom prst="rect">
            <a:avLst/>
          </a:prstGeom>
          <a:gradFill rotWithShape="1">
            <a:gsLst>
              <a:gs pos="0">
                <a:srgbClr val="E4FEFF"/>
              </a:gs>
              <a:gs pos="35001">
                <a:srgbClr val="EBFEFF"/>
              </a:gs>
              <a:gs pos="100000">
                <a:srgbClr val="F6FFFF"/>
              </a:gs>
            </a:gsLst>
            <a:lin ang="16200000" scaled="1"/>
          </a:gradFill>
          <a:ln w="9525">
            <a:solidFill>
              <a:srgbClr val="D5E8EA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defRPr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+mn-ea"/>
                <a:cs typeface="+mn-cs"/>
              </a:rPr>
              <a:t>Structured, flexible schema</a:t>
            </a:r>
          </a:p>
        </p:txBody>
      </p:sp>
      <p:sp>
        <p:nvSpPr>
          <p:cNvPr id="28" name="Text Box 92"/>
          <p:cNvSpPr txBox="1">
            <a:spLocks noChangeArrowheads="1"/>
          </p:cNvSpPr>
          <p:nvPr/>
        </p:nvSpPr>
        <p:spPr bwMode="auto">
          <a:xfrm>
            <a:off x="2227263" y="5735638"/>
            <a:ext cx="3567112" cy="400050"/>
          </a:xfrm>
          <a:prstGeom prst="rect">
            <a:avLst/>
          </a:prstGeom>
          <a:gradFill rotWithShape="1">
            <a:gsLst>
              <a:gs pos="0">
                <a:srgbClr val="E4FEFF"/>
              </a:gs>
              <a:gs pos="35001">
                <a:srgbClr val="EBFEFF"/>
              </a:gs>
              <a:gs pos="100000">
                <a:srgbClr val="F6FFFF"/>
              </a:gs>
            </a:gsLst>
            <a:lin ang="16200000" scaled="1"/>
          </a:gradFill>
          <a:ln w="9525">
            <a:solidFill>
              <a:srgbClr val="D5E8EA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defRPr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+mn-ea"/>
                <a:cs typeface="+mn-cs"/>
              </a:rPr>
              <a:t>Hosted, managed infrastructure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219200" y="1981200"/>
          <a:ext cx="1512888" cy="1645920"/>
        </p:xfrm>
        <a:graphic>
          <a:graphicData uri="http://schemas.openxmlformats.org/drawingml/2006/table">
            <a:tbl>
              <a:tblPr/>
              <a:tblGrid>
                <a:gridCol w="533400"/>
                <a:gridCol w="609600"/>
                <a:gridCol w="369888"/>
              </a:tblGrid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42342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42521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66354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12352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75656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15677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</a:tbl>
          </a:graphicData>
        </a:graphic>
      </p:graphicFrame>
      <p:grpSp>
        <p:nvGrpSpPr>
          <p:cNvPr id="30" name="Group 142"/>
          <p:cNvGrpSpPr>
            <a:grpSpLocks/>
          </p:cNvGrpSpPr>
          <p:nvPr/>
        </p:nvGrpSpPr>
        <p:grpSpPr bwMode="auto">
          <a:xfrm>
            <a:off x="758825" y="1758950"/>
            <a:ext cx="2287588" cy="2287588"/>
            <a:chOff x="505" y="1171"/>
            <a:chExt cx="1441" cy="1441"/>
          </a:xfrm>
        </p:grpSpPr>
        <p:sp>
          <p:nvSpPr>
            <p:cNvPr id="31" name="Rectangle 132"/>
            <p:cNvSpPr>
              <a:spLocks noChangeArrowheads="1"/>
            </p:cNvSpPr>
            <p:nvPr/>
          </p:nvSpPr>
          <p:spPr bwMode="auto">
            <a:xfrm>
              <a:off x="572" y="1939"/>
              <a:ext cx="303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2" name="Rectangle 133"/>
            <p:cNvSpPr>
              <a:spLocks noChangeArrowheads="1"/>
            </p:cNvSpPr>
            <p:nvPr/>
          </p:nvSpPr>
          <p:spPr bwMode="auto">
            <a:xfrm>
              <a:off x="755" y="2506"/>
              <a:ext cx="303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3" name="Rectangle 134"/>
            <p:cNvSpPr>
              <a:spLocks noChangeArrowheads="1"/>
            </p:cNvSpPr>
            <p:nvPr/>
          </p:nvSpPr>
          <p:spPr bwMode="auto">
            <a:xfrm>
              <a:off x="643" y="2333"/>
              <a:ext cx="303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4" name="Rectangle 135"/>
            <p:cNvSpPr>
              <a:spLocks noChangeArrowheads="1"/>
            </p:cNvSpPr>
            <p:nvPr/>
          </p:nvSpPr>
          <p:spPr bwMode="auto">
            <a:xfrm>
              <a:off x="505" y="1243"/>
              <a:ext cx="303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5" name="Rectangle 136"/>
            <p:cNvSpPr>
              <a:spLocks noChangeArrowheads="1"/>
            </p:cNvSpPr>
            <p:nvPr/>
          </p:nvSpPr>
          <p:spPr bwMode="auto">
            <a:xfrm>
              <a:off x="620" y="1377"/>
              <a:ext cx="303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6" name="Rectangle 137"/>
            <p:cNvSpPr>
              <a:spLocks noChangeArrowheads="1"/>
            </p:cNvSpPr>
            <p:nvPr/>
          </p:nvSpPr>
          <p:spPr bwMode="auto">
            <a:xfrm>
              <a:off x="1643" y="1171"/>
              <a:ext cx="303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7" name="Rectangle 138"/>
            <p:cNvSpPr>
              <a:spLocks noChangeArrowheads="1"/>
            </p:cNvSpPr>
            <p:nvPr/>
          </p:nvSpPr>
          <p:spPr bwMode="auto">
            <a:xfrm>
              <a:off x="1542" y="1761"/>
              <a:ext cx="303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8" name="Rectangle 139"/>
            <p:cNvSpPr>
              <a:spLocks noChangeArrowheads="1"/>
            </p:cNvSpPr>
            <p:nvPr/>
          </p:nvSpPr>
          <p:spPr bwMode="auto">
            <a:xfrm>
              <a:off x="1590" y="1891"/>
              <a:ext cx="303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9" name="Rectangle 140"/>
            <p:cNvSpPr>
              <a:spLocks noChangeArrowheads="1"/>
            </p:cNvSpPr>
            <p:nvPr/>
          </p:nvSpPr>
          <p:spPr bwMode="auto">
            <a:xfrm>
              <a:off x="1258" y="1882"/>
              <a:ext cx="303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0" name="Rectangle 141"/>
            <p:cNvSpPr>
              <a:spLocks noChangeArrowheads="1"/>
            </p:cNvSpPr>
            <p:nvPr/>
          </p:nvSpPr>
          <p:spPr bwMode="auto">
            <a:xfrm>
              <a:off x="1517" y="2525"/>
              <a:ext cx="303" cy="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41" name="Text Box 89"/>
          <p:cNvSpPr txBox="1">
            <a:spLocks noChangeArrowheads="1"/>
          </p:cNvSpPr>
          <p:nvPr/>
        </p:nvSpPr>
        <p:spPr bwMode="auto">
          <a:xfrm>
            <a:off x="6172200" y="4348163"/>
            <a:ext cx="2590800" cy="400050"/>
          </a:xfrm>
          <a:prstGeom prst="rect">
            <a:avLst/>
          </a:prstGeom>
          <a:gradFill rotWithShape="1">
            <a:gsLst>
              <a:gs pos="0">
                <a:srgbClr val="E4FEFF"/>
              </a:gs>
              <a:gs pos="35001">
                <a:srgbClr val="EBFEFF"/>
              </a:gs>
              <a:gs pos="100000">
                <a:srgbClr val="F6FFFF"/>
              </a:gs>
            </a:gsLst>
            <a:lin ang="16200000" scaled="1"/>
          </a:gradFill>
          <a:ln w="9525">
            <a:solidFill>
              <a:srgbClr val="D5E8EA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defRPr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+mn-ea"/>
                <a:cs typeface="+mn-cs"/>
              </a:rPr>
              <a:t>Geographic replication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3886200" y="3886200"/>
          <a:ext cx="1512888" cy="1645920"/>
        </p:xfrm>
        <a:graphic>
          <a:graphicData uri="http://schemas.openxmlformats.org/drawingml/2006/table">
            <a:tbl>
              <a:tblPr/>
              <a:tblGrid>
                <a:gridCol w="533400"/>
                <a:gridCol w="609600"/>
                <a:gridCol w="369888"/>
              </a:tblGrid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42342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42521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66354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12352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75656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15677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6629400" y="1905000"/>
          <a:ext cx="1512888" cy="1645920"/>
        </p:xfrm>
        <a:graphic>
          <a:graphicData uri="http://schemas.openxmlformats.org/drawingml/2006/table">
            <a:tbl>
              <a:tblPr/>
              <a:tblGrid>
                <a:gridCol w="533400"/>
                <a:gridCol w="609600"/>
                <a:gridCol w="369888"/>
              </a:tblGrid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42342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42521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66354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12352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75656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6D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15677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</a:tbl>
          </a:graphicData>
        </a:graphic>
      </p:graphicFrame>
      <p:sp>
        <p:nvSpPr>
          <p:cNvPr id="44" name="Multiply 43"/>
          <p:cNvSpPr/>
          <p:nvPr/>
        </p:nvSpPr>
        <p:spPr>
          <a:xfrm>
            <a:off x="3962400" y="1600200"/>
            <a:ext cx="1524000" cy="1371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 animBg="1"/>
      <p:bldP spid="28" grpId="0" animBg="1"/>
      <p:bldP spid="41" grpId="0" animBg="1"/>
      <p:bldP spid="41" grpId="1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PNUTS</a:t>
            </a:r>
            <a:r>
              <a:rPr lang="en-US" dirty="0" smtClean="0"/>
              <a:t> </a:t>
            </a:r>
            <a:r>
              <a:rPr lang="en-US" dirty="0" smtClean="0"/>
              <a:t>Design Features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143000"/>
          <a:ext cx="8153400" cy="5410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200525" y="6537325"/>
            <a:ext cx="7524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668944-2CCA-8641-B9AD-A5ADA06D4A0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Hash Table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611313"/>
          <a:ext cx="6629400" cy="4065910"/>
        </p:xfrm>
        <a:graphic>
          <a:graphicData uri="http://schemas.openxmlformats.org/drawingml/2006/table">
            <a:tbl>
              <a:tblPr/>
              <a:tblGrid>
                <a:gridCol w="1566863"/>
                <a:gridCol w="5062537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Primary Key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Record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Grape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liquid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wine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Lime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color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green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Apple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quote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Apple a day keeps the …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Strawberry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spread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jam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Orange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{"color" : "orange"}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Avocado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{"spread" : "guacamole"}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Lemon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{"expression" : "expensive crap"}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Tomato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{"classification" : "yes… fruit"}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Banana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expression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goes bananas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Kiwi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expression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New Zealand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Text Box 64"/>
          <p:cNvSpPr txBox="1">
            <a:spLocks noChangeArrowheads="1"/>
          </p:cNvSpPr>
          <p:nvPr/>
        </p:nvSpPr>
        <p:spPr bwMode="auto">
          <a:xfrm>
            <a:off x="152400" y="1839913"/>
            <a:ext cx="781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0" hangingPunct="0"/>
            <a:r>
              <a:rPr lang="en-US" sz="1400" b="1"/>
              <a:t>0x0000</a:t>
            </a: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152400" y="4811713"/>
            <a:ext cx="781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0" hangingPunct="0"/>
            <a:r>
              <a:rPr lang="en-US" sz="1400" b="1"/>
              <a:t>0x911F</a:t>
            </a:r>
          </a:p>
        </p:txBody>
      </p:sp>
      <p:sp>
        <p:nvSpPr>
          <p:cNvPr id="7" name="Text Box 67"/>
          <p:cNvSpPr txBox="1">
            <a:spLocks noChangeArrowheads="1"/>
          </p:cNvSpPr>
          <p:nvPr/>
        </p:nvSpPr>
        <p:spPr bwMode="auto">
          <a:xfrm>
            <a:off x="152400" y="3363913"/>
            <a:ext cx="820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0" hangingPunct="0"/>
            <a:r>
              <a:rPr lang="en-US" sz="1400" b="1"/>
              <a:t>0x2AF3</a:t>
            </a:r>
          </a:p>
        </p:txBody>
      </p:sp>
      <p:sp>
        <p:nvSpPr>
          <p:cNvPr id="8" name="Right Brace 7"/>
          <p:cNvSpPr>
            <a:spLocks/>
          </p:cNvSpPr>
          <p:nvPr/>
        </p:nvSpPr>
        <p:spPr bwMode="auto">
          <a:xfrm>
            <a:off x="7772400" y="3516313"/>
            <a:ext cx="228600" cy="1447800"/>
          </a:xfrm>
          <a:prstGeom prst="rightBrace">
            <a:avLst>
              <a:gd name="adj1" fmla="val 8327"/>
              <a:gd name="adj2" fmla="val 49042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TextBox 94"/>
          <p:cNvSpPr txBox="1">
            <a:spLocks noChangeArrowheads="1"/>
          </p:cNvSpPr>
          <p:nvPr/>
        </p:nvSpPr>
        <p:spPr bwMode="auto">
          <a:xfrm>
            <a:off x="7962900" y="3986213"/>
            <a:ext cx="800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Tablet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Ordered Table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611313"/>
          <a:ext cx="6629400" cy="4065910"/>
        </p:xfrm>
        <a:graphic>
          <a:graphicData uri="http://schemas.openxmlformats.org/drawingml/2006/table">
            <a:tbl>
              <a:tblPr/>
              <a:tblGrid>
                <a:gridCol w="1566863"/>
                <a:gridCol w="5062537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Primary Key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Record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Apple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quote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Apple a day keeps the …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Avocado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{"spread" : "guacamole"}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Banana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expression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goes bananas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Grape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liquid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wine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Kiwi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{"expression" : "New Zealand"}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Lemon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{"expression" : "expensive crap"}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Lime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color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green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Orange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{"color" : "orange"}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Strawberry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{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spread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 :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jam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2779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Tomato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" charset="0"/>
                          <a:ea typeface="Arial" charset="0"/>
                          <a:cs typeface="Arial" charset="0"/>
                        </a:rPr>
                        <a:t>{"classification" : "yes… fruit"}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>
            <a:spLocks/>
          </p:cNvSpPr>
          <p:nvPr/>
        </p:nvSpPr>
        <p:spPr bwMode="auto">
          <a:xfrm>
            <a:off x="7772400" y="3516313"/>
            <a:ext cx="228600" cy="1447800"/>
          </a:xfrm>
          <a:prstGeom prst="rightBrace">
            <a:avLst>
              <a:gd name="adj1" fmla="val 8327"/>
              <a:gd name="adj2" fmla="val 49042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TextBox 94"/>
          <p:cNvSpPr txBox="1">
            <a:spLocks noChangeArrowheads="1"/>
          </p:cNvSpPr>
          <p:nvPr/>
        </p:nvSpPr>
        <p:spPr bwMode="auto">
          <a:xfrm>
            <a:off x="7962900" y="3986213"/>
            <a:ext cx="1181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Tablet clustered by key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PNUTS-</a:t>
            </a:r>
            <a:r>
              <a:rPr lang="en-US" dirty="0" smtClean="0"/>
              <a:t>Single Region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066800" y="1524000"/>
          <a:ext cx="7540625" cy="5038725"/>
        </p:xfrm>
        <a:graphic>
          <a:graphicData uri="http://schemas.openxmlformats.org/presentationml/2006/ole">
            <p:oleObj spid="_x0000_s52226" name="Visio" r:id="rId3" imgW="5359400" imgH="4800600" progId="">
              <p:embed/>
            </p:oleObj>
          </a:graphicData>
        </a:graphic>
      </p:graphicFrame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6019800" y="1447800"/>
            <a:ext cx="2701925" cy="838200"/>
          </a:xfrm>
          <a:prstGeom prst="wedgeRectCallout">
            <a:avLst>
              <a:gd name="adj1" fmla="val -26727"/>
              <a:gd name="adj2" fmla="val 68407"/>
            </a:avLst>
          </a:prstGeom>
          <a:solidFill>
            <a:srgbClr val="FCFEA8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marL="168275" indent="-168275" eaLnBrk="0" hangingPunct="0">
              <a:buFont typeface="Arial" charset="0"/>
              <a:buChar char="•"/>
              <a:defRPr/>
            </a:pPr>
            <a:r>
              <a:rPr lang="en-US" sz="1600" dirty="0">
                <a:latin typeface="Calibri" charset="0"/>
              </a:rPr>
              <a:t>Maintains map from </a:t>
            </a:r>
            <a:r>
              <a:rPr lang="en-US" sz="1600" dirty="0" err="1">
                <a:latin typeface="Calibri" charset="0"/>
              </a:rPr>
              <a:t>database.table.key</a:t>
            </a:r>
            <a:r>
              <a:rPr lang="en-US" sz="1600" dirty="0">
                <a:latin typeface="Calibri" charset="0"/>
              </a:rPr>
              <a:t> to tablet to storage-</a:t>
            </a:r>
            <a:r>
              <a:rPr lang="en-US" sz="1600" dirty="0" smtClean="0">
                <a:latin typeface="Calibri" charset="0"/>
              </a:rPr>
              <a:t>unit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76200" y="1219200"/>
            <a:ext cx="2705100" cy="1143000"/>
          </a:xfrm>
          <a:prstGeom prst="wedgeRectCallout">
            <a:avLst>
              <a:gd name="adj1" fmla="val 41315"/>
              <a:gd name="adj2" fmla="val 74454"/>
            </a:avLst>
          </a:prstGeom>
          <a:solidFill>
            <a:srgbClr val="FCFEA8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marL="169863" lvl="1" indent="-169863" eaLnBrk="0" hangingPunct="0">
              <a:buFont typeface="Arial" charset="0"/>
              <a:buChar char="•"/>
              <a:defRPr/>
            </a:pPr>
            <a:r>
              <a:rPr lang="en-US" sz="1600" dirty="0" smtClean="0">
                <a:latin typeface="Calibri"/>
              </a:rPr>
              <a:t>Routes client requests to correct storage unit</a:t>
            </a:r>
            <a:endParaRPr lang="en-US" sz="1600" dirty="0" smtClean="0">
              <a:latin typeface="Calibri"/>
              <a:ea typeface="+mn-ea"/>
            </a:endParaRPr>
          </a:p>
          <a:p>
            <a:pPr marL="169863" lvl="1" indent="-169863" eaLnBrk="0" hangingPunct="0">
              <a:buFont typeface="Arial" charset="0"/>
              <a:buChar char="•"/>
              <a:defRPr/>
            </a:pPr>
            <a:r>
              <a:rPr lang="en-US" sz="1600" dirty="0" smtClean="0">
                <a:latin typeface="Calibri"/>
                <a:ea typeface="+mn-ea"/>
              </a:rPr>
              <a:t>Caches </a:t>
            </a:r>
            <a:r>
              <a:rPr lang="en-US" sz="1600" dirty="0">
                <a:latin typeface="Calibri"/>
                <a:ea typeface="+mn-ea"/>
              </a:rPr>
              <a:t>the maps from the tablet </a:t>
            </a:r>
            <a:r>
              <a:rPr lang="en-US" sz="1600" dirty="0" smtClean="0">
                <a:latin typeface="Calibri"/>
                <a:ea typeface="+mn-ea"/>
              </a:rPr>
              <a:t>controller</a:t>
            </a:r>
            <a:endParaRPr lang="en-US" sz="1600" dirty="0">
              <a:latin typeface="Calibri"/>
              <a:ea typeface="+mn-ea"/>
            </a:endParaRP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228600" y="5867400"/>
            <a:ext cx="2265363" cy="838200"/>
          </a:xfrm>
          <a:prstGeom prst="wedgeRectCallout">
            <a:avLst>
              <a:gd name="adj1" fmla="val 78449"/>
              <a:gd name="adj2" fmla="val -35218"/>
            </a:avLst>
          </a:prstGeom>
          <a:solidFill>
            <a:srgbClr val="FCFEA8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marL="169863" lvl="1" indent="-169863" eaLnBrk="0" hangingPunct="0">
              <a:buFont typeface="Arial" charset="0"/>
              <a:buChar char="•"/>
              <a:defRPr/>
            </a:pPr>
            <a:r>
              <a:rPr lang="en-US" sz="1600" dirty="0">
                <a:latin typeface="Calibri"/>
                <a:ea typeface="+mn-ea"/>
                <a:cs typeface="+mn-cs"/>
              </a:rPr>
              <a:t>Stores records</a:t>
            </a:r>
          </a:p>
          <a:p>
            <a:pPr marL="169863" lvl="1" indent="-169863" eaLnBrk="0" hangingPunct="0">
              <a:buFont typeface="Arial" charset="0"/>
              <a:buChar char="•"/>
              <a:defRPr/>
            </a:pPr>
            <a:r>
              <a:rPr lang="en-US" sz="1600" dirty="0">
                <a:latin typeface="Calibri"/>
                <a:ea typeface="+mn-ea"/>
                <a:cs typeface="+mn-cs"/>
              </a:rPr>
              <a:t>Services get/set/delete requests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4200525" y="6537325"/>
            <a:ext cx="7524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668944-2CCA-8641-B9AD-A5ADA06D4A0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Splitting &amp; Balancing</a:t>
            </a:r>
            <a:endParaRPr lang="en-US" dirty="0"/>
          </a:p>
        </p:txBody>
      </p:sp>
      <p:sp>
        <p:nvSpPr>
          <p:cNvPr id="4" name="Slide Number Placeholder 31"/>
          <p:cNvSpPr txBox="1">
            <a:spLocks noGrp="1"/>
          </p:cNvSpPr>
          <p:nvPr/>
        </p:nvSpPr>
        <p:spPr bwMode="auto">
          <a:xfrm>
            <a:off x="7086600" y="64770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eaLnBrk="0" hangingPunct="0"/>
            <a:endParaRPr lang="en-US" sz="120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092325" y="2363788"/>
            <a:ext cx="4959350" cy="2803525"/>
          </a:xfrm>
          <a:prstGeom prst="can">
            <a:avLst>
              <a:gd name="adj" fmla="val 25000"/>
            </a:avLst>
          </a:prstGeom>
          <a:solidFill>
            <a:srgbClr val="6363CB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Times" pitchFamily="-64" charset="0"/>
              <a:ea typeface="ＭＳ Ｐゴシック" pitchFamily="16" charset="-128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98750" y="3224213"/>
            <a:ext cx="615950" cy="211137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94013" y="3587750"/>
            <a:ext cx="615950" cy="211138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78100" y="4025900"/>
            <a:ext cx="615950" cy="211138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467100" y="4203700"/>
            <a:ext cx="615950" cy="211138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536950" y="3306763"/>
            <a:ext cx="615950" cy="211137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640013" y="4529138"/>
            <a:ext cx="615950" cy="211137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852863" y="3729038"/>
            <a:ext cx="615950" cy="211137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495800" y="3289300"/>
            <a:ext cx="615950" cy="211138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494213" y="4000500"/>
            <a:ext cx="615950" cy="211138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108450" y="4519613"/>
            <a:ext cx="615950" cy="211137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427663" y="3306763"/>
            <a:ext cx="615950" cy="211137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145088" y="3711575"/>
            <a:ext cx="615950" cy="211138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083175" y="4457700"/>
            <a:ext cx="615950" cy="211138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103938" y="3692525"/>
            <a:ext cx="615950" cy="211138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654675" y="4106863"/>
            <a:ext cx="615950" cy="211137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5208588" y="4373563"/>
            <a:ext cx="615950" cy="211137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191125" y="4699000"/>
            <a:ext cx="615950" cy="211138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876300" y="1417638"/>
            <a:ext cx="6591300" cy="369887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ctr" eaLnBrk="0" hangingPunct="0"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+mn-ea"/>
                <a:cs typeface="+mn-cs"/>
              </a:rPr>
              <a:t>Each storage unit has many tablets (horizontal partitions of the table)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4783138" y="5394325"/>
            <a:ext cx="2770187" cy="369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ctr" eaLnBrk="0" hangingPunct="0">
              <a:defRPr/>
            </a:pPr>
            <a:r>
              <a:rPr lang="en-US">
                <a:solidFill>
                  <a:schemeClr val="dk1"/>
                </a:solidFill>
                <a:latin typeface="Calibri"/>
                <a:ea typeface="+mn-ea"/>
                <a:cs typeface="+mn-cs"/>
              </a:rPr>
              <a:t>Tablets may grow over time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300163" y="5429250"/>
            <a:ext cx="2097087" cy="369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ctr" eaLnBrk="0" hangingPunct="0">
              <a:defRPr/>
            </a:pPr>
            <a:r>
              <a:rPr lang="en-US">
                <a:solidFill>
                  <a:schemeClr val="dk1"/>
                </a:solidFill>
                <a:latin typeface="Calibri"/>
                <a:ea typeface="+mn-ea"/>
                <a:cs typeface="+mn-cs"/>
              </a:rPr>
              <a:t>Overfull tablets split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805113" y="1684338"/>
            <a:ext cx="3543300" cy="369887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ctr" eaLnBrk="0" hangingPunct="0">
              <a:defRPr/>
            </a:pPr>
            <a:r>
              <a:rPr lang="en-US">
                <a:solidFill>
                  <a:schemeClr val="dk1"/>
                </a:solidFill>
                <a:latin typeface="Calibri"/>
                <a:ea typeface="+mn-ea"/>
                <a:cs typeface="+mn-cs"/>
              </a:rPr>
              <a:t>Storage unit may become a hotspot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2151063" y="5870575"/>
            <a:ext cx="4411662" cy="369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ctr" eaLnBrk="0" hangingPunct="0">
              <a:defRPr/>
            </a:pPr>
            <a:r>
              <a:rPr lang="en-US">
                <a:solidFill>
                  <a:schemeClr val="dk1"/>
                </a:solidFill>
                <a:latin typeface="Calibri"/>
                <a:ea typeface="+mn-ea"/>
                <a:cs typeface="+mn-cs"/>
              </a:rPr>
              <a:t>Shed load by moving tablets to other servers</a:t>
            </a:r>
          </a:p>
        </p:txBody>
      </p:sp>
      <p:sp>
        <p:nvSpPr>
          <p:cNvPr id="28" name="Slide Number Placeholder 33"/>
          <p:cNvSpPr>
            <a:spLocks noGrp="1"/>
          </p:cNvSpPr>
          <p:nvPr>
            <p:ph type="sldNum" sz="quarter" idx="4294967295"/>
          </p:nvPr>
        </p:nvSpPr>
        <p:spPr>
          <a:xfrm>
            <a:off x="4200525" y="6537325"/>
            <a:ext cx="7524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20FCD66-2CD1-2849-A80A-E59877CD5B2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63CB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8" grpId="0" animBg="1"/>
      <p:bldP spid="18" grpId="1" animBg="1"/>
      <p:bldP spid="19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yahoo_template.potx</Template>
  <TotalTime>19148</TotalTime>
  <Words>1526</Words>
  <Application>Microsoft Macintosh PowerPoint</Application>
  <PresentationFormat>On-screen Show (4:3)</PresentationFormat>
  <Paragraphs>392</Paragraphs>
  <Slides>29</Slides>
  <Notes>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1_Default Design</vt:lpstr>
      <vt:lpstr>Visio</vt:lpstr>
      <vt:lpstr>Web-Scale Data Serving with PNUTS</vt:lpstr>
      <vt:lpstr>Outline</vt:lpstr>
      <vt:lpstr>Yahoo! Cloud Data Systems</vt:lpstr>
      <vt:lpstr>What is PNUTS?</vt:lpstr>
      <vt:lpstr>PNUTS Design Features</vt:lpstr>
      <vt:lpstr>Distributed Hash Table</vt:lpstr>
      <vt:lpstr>Distributed Ordered Table</vt:lpstr>
      <vt:lpstr>PNUTS-Single Region</vt:lpstr>
      <vt:lpstr>Tablet Splitting &amp; Balancing</vt:lpstr>
      <vt:lpstr>PNUTS Multi-Region</vt:lpstr>
      <vt:lpstr>Asynchronous Replication</vt:lpstr>
      <vt:lpstr>Consistency Options</vt:lpstr>
      <vt:lpstr>Record Timeline Consistency</vt:lpstr>
      <vt:lpstr>Eventual Consistency</vt:lpstr>
      <vt:lpstr>Outline</vt:lpstr>
      <vt:lpstr>Ordered Table Challenges</vt:lpstr>
      <vt:lpstr>Ordered Table Challenges</vt:lpstr>
      <vt:lpstr>Notifications </vt:lpstr>
      <vt:lpstr>Materialized Views</vt:lpstr>
      <vt:lpstr>Bulk Operations</vt:lpstr>
      <vt:lpstr>PNUTS-Hadoop</vt:lpstr>
      <vt:lpstr>Bulk w/Snapshot</vt:lpstr>
      <vt:lpstr>Selective Replication</vt:lpstr>
      <vt:lpstr>Selective Replication</vt:lpstr>
      <vt:lpstr>Outline</vt:lpstr>
      <vt:lpstr>PNUTS in production</vt:lpstr>
      <vt:lpstr>Customer Experience</vt:lpstr>
      <vt:lpstr>Sandbox</vt:lpstr>
      <vt:lpstr>Thanks!</vt:lpstr>
    </vt:vector>
  </TitlesOfParts>
  <Company>Yahoo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PNUTS</dc:title>
  <dc:creator>Yahoo! Inc.</dc:creator>
  <cp:lastModifiedBy>Yahoo! Inc.</cp:lastModifiedBy>
  <cp:revision>18</cp:revision>
  <dcterms:created xsi:type="dcterms:W3CDTF">2011-07-25T03:19:41Z</dcterms:created>
  <dcterms:modified xsi:type="dcterms:W3CDTF">2011-07-27T00:42:32Z</dcterms:modified>
</cp:coreProperties>
</file>